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306" r:id="rId3"/>
    <p:sldId id="258" r:id="rId4"/>
    <p:sldId id="259" r:id="rId5"/>
    <p:sldId id="300" r:id="rId6"/>
    <p:sldId id="288" r:id="rId7"/>
    <p:sldId id="286" r:id="rId8"/>
    <p:sldId id="260" r:id="rId9"/>
    <p:sldId id="261" r:id="rId10"/>
    <p:sldId id="264" r:id="rId11"/>
    <p:sldId id="262" r:id="rId12"/>
    <p:sldId id="273" r:id="rId13"/>
    <p:sldId id="279" r:id="rId14"/>
    <p:sldId id="281" r:id="rId15"/>
    <p:sldId id="282" r:id="rId16"/>
    <p:sldId id="283" r:id="rId17"/>
    <p:sldId id="284" r:id="rId18"/>
    <p:sldId id="290" r:id="rId19"/>
    <p:sldId id="265" r:id="rId20"/>
    <p:sldId id="267" r:id="rId21"/>
    <p:sldId id="266" r:id="rId22"/>
    <p:sldId id="268" r:id="rId23"/>
    <p:sldId id="307" r:id="rId24"/>
    <p:sldId id="291" r:id="rId25"/>
    <p:sldId id="292" r:id="rId26"/>
    <p:sldId id="293" r:id="rId27"/>
    <p:sldId id="294" r:id="rId28"/>
    <p:sldId id="277" r:id="rId29"/>
    <p:sldId id="312" r:id="rId30"/>
    <p:sldId id="295" r:id="rId31"/>
    <p:sldId id="296" r:id="rId32"/>
    <p:sldId id="297" r:id="rId33"/>
    <p:sldId id="298" r:id="rId34"/>
    <p:sldId id="308" r:id="rId35"/>
    <p:sldId id="299" r:id="rId36"/>
    <p:sldId id="313" r:id="rId37"/>
    <p:sldId id="302" r:id="rId38"/>
    <p:sldId id="303" r:id="rId39"/>
    <p:sldId id="309" r:id="rId40"/>
    <p:sldId id="310" r:id="rId41"/>
    <p:sldId id="304" r:id="rId42"/>
    <p:sldId id="30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4"/>
    <p:restoredTop sz="74742"/>
  </p:normalViewPr>
  <p:slideViewPr>
    <p:cSldViewPr snapToGrid="0">
      <p:cViewPr varScale="1">
        <p:scale>
          <a:sx n="100" d="100"/>
          <a:sy n="100" d="100"/>
        </p:scale>
        <p:origin x="2112"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44505-7910-E545-BBB5-D7CE766E4A1E}" type="datetimeFigureOut">
              <a:rPr lang="de-DE" smtClean="0"/>
              <a:t>14.02.25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9DB03-6322-9A40-A5A3-678335AD65F7}" type="slidenum">
              <a:rPr lang="de-DE" smtClean="0"/>
              <a:t>‹Nr.›</a:t>
            </a:fld>
            <a:endParaRPr lang="de-DE"/>
          </a:p>
        </p:txBody>
      </p:sp>
    </p:spTree>
    <p:extLst>
      <p:ext uri="{BB962C8B-B14F-4D97-AF65-F5344CB8AC3E}">
        <p14:creationId xmlns:p14="http://schemas.microsoft.com/office/powerpoint/2010/main" val="213845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Kai</a:t>
            </a:r>
          </a:p>
          <a:p>
            <a:r>
              <a:rPr lang="de-DE" dirty="0"/>
              <a:t>Bernd</a:t>
            </a:r>
          </a:p>
          <a:p>
            <a:r>
              <a:rPr lang="de-DE" dirty="0"/>
              <a:t>Alf</a:t>
            </a:r>
          </a:p>
          <a:p>
            <a:r>
              <a:rPr lang="de-DE" dirty="0"/>
              <a:t>Maik</a:t>
            </a:r>
          </a:p>
          <a:p>
            <a:r>
              <a:rPr lang="de-DE" dirty="0"/>
              <a:t>Marc</a:t>
            </a:r>
          </a:p>
          <a:p>
            <a:r>
              <a:rPr lang="de-DE" dirty="0" err="1"/>
              <a:t>Roka</a:t>
            </a:r>
            <a:endParaRPr lang="de-DE" dirty="0"/>
          </a:p>
          <a:p>
            <a:r>
              <a:rPr lang="de-DE" dirty="0"/>
              <a:t>Ossi</a:t>
            </a:r>
          </a:p>
          <a:p>
            <a:r>
              <a:rPr lang="de-DE" dirty="0"/>
              <a:t>Forstmann</a:t>
            </a:r>
          </a:p>
          <a:p>
            <a:r>
              <a:rPr lang="de-DE" dirty="0"/>
              <a:t>Heinrich</a:t>
            </a:r>
          </a:p>
        </p:txBody>
      </p:sp>
      <p:sp>
        <p:nvSpPr>
          <p:cNvPr id="4" name="Foliennummernplatzhalter 3"/>
          <p:cNvSpPr>
            <a:spLocks noGrp="1"/>
          </p:cNvSpPr>
          <p:nvPr>
            <p:ph type="sldNum" sz="quarter" idx="5"/>
          </p:nvPr>
        </p:nvSpPr>
        <p:spPr/>
        <p:txBody>
          <a:bodyPr/>
          <a:lstStyle/>
          <a:p>
            <a:fld id="{8859DB03-6322-9A40-A5A3-678335AD65F7}" type="slidenum">
              <a:rPr lang="de-DE" smtClean="0"/>
              <a:t>1</a:t>
            </a:fld>
            <a:endParaRPr lang="de-DE"/>
          </a:p>
        </p:txBody>
      </p:sp>
    </p:spTree>
    <p:extLst>
      <p:ext uri="{BB962C8B-B14F-4D97-AF65-F5344CB8AC3E}">
        <p14:creationId xmlns:p14="http://schemas.microsoft.com/office/powerpoint/2010/main" val="172395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Überlegung dass die Vereine getrennt voneinander eine </a:t>
            </a:r>
            <a:r>
              <a:rPr lang="de-DE" dirty="0" err="1"/>
              <a:t>Bosselveranstalltung</a:t>
            </a:r>
            <a:r>
              <a:rPr lang="de-DE" dirty="0"/>
              <a:t> organisieren.</a:t>
            </a:r>
          </a:p>
          <a:p>
            <a:endParaRPr lang="de-DE" dirty="0"/>
          </a:p>
          <a:p>
            <a:r>
              <a:rPr lang="de-DE" dirty="0"/>
              <a:t>Abstimmung Bossel 2026 ohne Frauen / mit Frauen</a:t>
            </a:r>
          </a:p>
          <a:p>
            <a:r>
              <a:rPr lang="de-DE" dirty="0"/>
              <a:t>KC COKO - Ja 1 oder Nein 4  Enthaltung 4 </a:t>
            </a:r>
          </a:p>
          <a:p>
            <a:r>
              <a:rPr lang="de-DE" dirty="0"/>
              <a:t>2026 ohne KC </a:t>
            </a:r>
            <a:r>
              <a:rPr lang="de-DE" dirty="0" err="1"/>
              <a:t>CoKo</a:t>
            </a:r>
            <a:endParaRPr lang="de-DE" dirty="0"/>
          </a:p>
          <a:p>
            <a:r>
              <a:rPr lang="de-DE" dirty="0"/>
              <a:t> </a:t>
            </a:r>
          </a:p>
          <a:p>
            <a:r>
              <a:rPr lang="de-DE" dirty="0"/>
              <a:t>Bossel Budget 1000EURO</a:t>
            </a:r>
          </a:p>
          <a:p>
            <a:endParaRPr lang="de-DE" dirty="0"/>
          </a:p>
          <a:p>
            <a:r>
              <a:rPr lang="de-DE" dirty="0"/>
              <a:t>Vatertag Budget 500EURO</a:t>
            </a:r>
          </a:p>
          <a:p>
            <a:endParaRPr lang="de-DE" dirty="0"/>
          </a:p>
          <a:p>
            <a:r>
              <a:rPr lang="de-DE" dirty="0"/>
              <a:t>Outdoorkegelparty 700EURO</a:t>
            </a:r>
          </a:p>
          <a:p>
            <a:endParaRPr lang="de-DE" dirty="0"/>
          </a:p>
          <a:p>
            <a:r>
              <a:rPr lang="de-DE" dirty="0"/>
              <a:t>Weihnachtsfeier 1000EURO</a:t>
            </a:r>
          </a:p>
          <a:p>
            <a:endParaRPr lang="de-DE" dirty="0"/>
          </a:p>
          <a:p>
            <a:r>
              <a:rPr lang="de-DE" dirty="0"/>
              <a:t>Events können jederzeit gemeldet werden und können jederzeit gemeldet werden</a:t>
            </a:r>
          </a:p>
          <a:p>
            <a:endParaRPr lang="de-DE" dirty="0"/>
          </a:p>
        </p:txBody>
      </p:sp>
      <p:sp>
        <p:nvSpPr>
          <p:cNvPr id="4" name="Foliennummernplatzhalter 3"/>
          <p:cNvSpPr>
            <a:spLocks noGrp="1"/>
          </p:cNvSpPr>
          <p:nvPr>
            <p:ph type="sldNum" sz="quarter" idx="5"/>
          </p:nvPr>
        </p:nvSpPr>
        <p:spPr/>
        <p:txBody>
          <a:bodyPr/>
          <a:lstStyle/>
          <a:p>
            <a:fld id="{8859DB03-6322-9A40-A5A3-678335AD65F7}" type="slidenum">
              <a:rPr lang="de-DE" smtClean="0"/>
              <a:t>28</a:t>
            </a:fld>
            <a:endParaRPr lang="de-DE"/>
          </a:p>
        </p:txBody>
      </p:sp>
    </p:spTree>
    <p:extLst>
      <p:ext uri="{BB962C8B-B14F-4D97-AF65-F5344CB8AC3E}">
        <p14:creationId xmlns:p14="http://schemas.microsoft.com/office/powerpoint/2010/main" val="168678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103D-4E33-D829-0A0B-2285501C0F2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9A3B6D-C251-8F75-648D-BA6688F991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7E5F4DF-69C2-9B07-CF9A-D9B32DCC3AF6}"/>
              </a:ext>
            </a:extLst>
          </p:cNvPr>
          <p:cNvSpPr>
            <a:spLocks noGrp="1"/>
          </p:cNvSpPr>
          <p:nvPr>
            <p:ph type="body" idx="1"/>
          </p:nvPr>
        </p:nvSpPr>
        <p:spPr/>
        <p:txBody>
          <a:bodyPr/>
          <a:lstStyle/>
          <a:p>
            <a:r>
              <a:rPr lang="de-DE" dirty="0"/>
              <a:t>Überlegung dass die Vereine getrennt voneinander eine </a:t>
            </a:r>
            <a:r>
              <a:rPr lang="de-DE" dirty="0" err="1"/>
              <a:t>Bosselveranstalltung</a:t>
            </a:r>
            <a:r>
              <a:rPr lang="de-DE" dirty="0"/>
              <a:t> organisieren.</a:t>
            </a:r>
          </a:p>
          <a:p>
            <a:endParaRPr lang="de-DE" dirty="0"/>
          </a:p>
          <a:p>
            <a:r>
              <a:rPr lang="de-DE" dirty="0"/>
              <a:t>Abstimmung Bossel 2026 ohne Frauen / mit Frauen</a:t>
            </a:r>
          </a:p>
          <a:p>
            <a:r>
              <a:rPr lang="de-DE" dirty="0"/>
              <a:t>KC COKO - Ja 1 oder Nein 4  Enthaltung 4 </a:t>
            </a:r>
          </a:p>
          <a:p>
            <a:r>
              <a:rPr lang="de-DE" dirty="0"/>
              <a:t>2026 ohne KC </a:t>
            </a:r>
            <a:r>
              <a:rPr lang="de-DE" dirty="0" err="1"/>
              <a:t>CoKo</a:t>
            </a:r>
            <a:endParaRPr lang="de-DE" dirty="0"/>
          </a:p>
          <a:p>
            <a:r>
              <a:rPr lang="de-DE" dirty="0"/>
              <a:t> </a:t>
            </a:r>
          </a:p>
          <a:p>
            <a:r>
              <a:rPr lang="de-DE" dirty="0"/>
              <a:t>Bossel Budget 1000EURO</a:t>
            </a:r>
          </a:p>
          <a:p>
            <a:endParaRPr lang="de-DE" dirty="0"/>
          </a:p>
          <a:p>
            <a:r>
              <a:rPr lang="de-DE" dirty="0"/>
              <a:t>Vatertag Budget 500EURO</a:t>
            </a:r>
          </a:p>
          <a:p>
            <a:endParaRPr lang="de-DE" dirty="0"/>
          </a:p>
          <a:p>
            <a:r>
              <a:rPr lang="de-DE" dirty="0"/>
              <a:t>Outdoorkegelparty 700EURO</a:t>
            </a:r>
          </a:p>
          <a:p>
            <a:endParaRPr lang="de-DE" dirty="0"/>
          </a:p>
          <a:p>
            <a:r>
              <a:rPr lang="de-DE" dirty="0"/>
              <a:t>Weihnachtsfeier 1000EURO</a:t>
            </a:r>
          </a:p>
          <a:p>
            <a:endParaRPr lang="de-DE" dirty="0"/>
          </a:p>
          <a:p>
            <a:r>
              <a:rPr lang="de-DE" dirty="0"/>
              <a:t>Events können jederzeit gemeldet werden und können jederzeit gemeldet werden</a:t>
            </a:r>
          </a:p>
          <a:p>
            <a:endParaRPr lang="de-DE" dirty="0"/>
          </a:p>
        </p:txBody>
      </p:sp>
      <p:sp>
        <p:nvSpPr>
          <p:cNvPr id="4" name="Foliennummernplatzhalter 3">
            <a:extLst>
              <a:ext uri="{FF2B5EF4-FFF2-40B4-BE49-F238E27FC236}">
                <a16:creationId xmlns:a16="http://schemas.microsoft.com/office/drawing/2014/main" id="{C7858416-295C-CF0E-92B2-CD9709CD9DA5}"/>
              </a:ext>
            </a:extLst>
          </p:cNvPr>
          <p:cNvSpPr>
            <a:spLocks noGrp="1"/>
          </p:cNvSpPr>
          <p:nvPr>
            <p:ph type="sldNum" sz="quarter" idx="5"/>
          </p:nvPr>
        </p:nvSpPr>
        <p:spPr/>
        <p:txBody>
          <a:bodyPr/>
          <a:lstStyle/>
          <a:p>
            <a:fld id="{8859DB03-6322-9A40-A5A3-678335AD65F7}" type="slidenum">
              <a:rPr lang="de-DE" smtClean="0"/>
              <a:t>29</a:t>
            </a:fld>
            <a:endParaRPr lang="de-DE"/>
          </a:p>
        </p:txBody>
      </p:sp>
    </p:spTree>
    <p:extLst>
      <p:ext uri="{BB962C8B-B14F-4D97-AF65-F5344CB8AC3E}">
        <p14:creationId xmlns:p14="http://schemas.microsoft.com/office/powerpoint/2010/main" val="275484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Punkt 1 Einstimmig </a:t>
            </a:r>
          </a:p>
          <a:p>
            <a:endParaRPr lang="de-DE" dirty="0"/>
          </a:p>
          <a:p>
            <a:r>
              <a:rPr lang="de-DE" dirty="0"/>
              <a:t>Punkt 2  Einstimmig</a:t>
            </a:r>
          </a:p>
          <a:p>
            <a:endParaRPr lang="de-DE" dirty="0"/>
          </a:p>
          <a:p>
            <a:r>
              <a:rPr lang="de-DE" dirty="0"/>
              <a:t>9 Personen</a:t>
            </a:r>
          </a:p>
        </p:txBody>
      </p:sp>
      <p:sp>
        <p:nvSpPr>
          <p:cNvPr id="4" name="Foliennummernplatzhalter 3"/>
          <p:cNvSpPr>
            <a:spLocks noGrp="1"/>
          </p:cNvSpPr>
          <p:nvPr>
            <p:ph type="sldNum" sz="quarter" idx="5"/>
          </p:nvPr>
        </p:nvSpPr>
        <p:spPr/>
        <p:txBody>
          <a:bodyPr/>
          <a:lstStyle/>
          <a:p>
            <a:fld id="{8859DB03-6322-9A40-A5A3-678335AD65F7}" type="slidenum">
              <a:rPr lang="de-DE" smtClean="0"/>
              <a:t>31</a:t>
            </a:fld>
            <a:endParaRPr lang="de-DE"/>
          </a:p>
        </p:txBody>
      </p:sp>
    </p:spTree>
    <p:extLst>
      <p:ext uri="{BB962C8B-B14F-4D97-AF65-F5344CB8AC3E}">
        <p14:creationId xmlns:p14="http://schemas.microsoft.com/office/powerpoint/2010/main" val="57551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Punkt 1 Ja einstimmig</a:t>
            </a:r>
          </a:p>
          <a:p>
            <a:endParaRPr lang="de-DE" dirty="0"/>
          </a:p>
          <a:p>
            <a:r>
              <a:rPr lang="de-DE" dirty="0"/>
              <a:t>Punkt 2 </a:t>
            </a:r>
          </a:p>
          <a:p>
            <a:endParaRPr lang="de-DE" dirty="0"/>
          </a:p>
          <a:p>
            <a:r>
              <a:rPr lang="de-DE" dirty="0"/>
              <a:t>Friese soll als Gastkegler beibehalten werden</a:t>
            </a:r>
          </a:p>
          <a:p>
            <a:r>
              <a:rPr lang="de-DE" dirty="0"/>
              <a:t>Pro Kegelabend 15 </a:t>
            </a:r>
            <a:r>
              <a:rPr lang="de-DE" dirty="0" err="1"/>
              <a:t>zzgl</a:t>
            </a:r>
            <a:r>
              <a:rPr lang="de-DE" dirty="0"/>
              <a:t> Strafen </a:t>
            </a:r>
          </a:p>
          <a:p>
            <a:endParaRPr lang="de-DE" dirty="0"/>
          </a:p>
          <a:p>
            <a:r>
              <a:rPr lang="de-DE" dirty="0"/>
              <a:t>Enthaltung 	1</a:t>
            </a:r>
          </a:p>
          <a:p>
            <a:r>
              <a:rPr lang="de-DE" dirty="0"/>
              <a:t>Ja	7	</a:t>
            </a:r>
          </a:p>
          <a:p>
            <a:r>
              <a:rPr lang="de-DE" dirty="0"/>
              <a:t>Nein</a:t>
            </a:r>
          </a:p>
          <a:p>
            <a:endParaRPr lang="de-DE" dirty="0"/>
          </a:p>
          <a:p>
            <a:r>
              <a:rPr lang="de-DE" dirty="0"/>
              <a:t>Friese wird </a:t>
            </a:r>
            <a:r>
              <a:rPr lang="de-DE" dirty="0" err="1"/>
              <a:t>Gastkegeler</a:t>
            </a:r>
            <a:r>
              <a:rPr lang="de-DE" dirty="0"/>
              <a:t> und muss die Strafen am Kegelabend zzgl. Kegelgebühr </a:t>
            </a:r>
          </a:p>
          <a:p>
            <a:r>
              <a:rPr lang="de-DE" dirty="0"/>
              <a:t>Betrag zum 31.12.24 wird getilgt und wird zum 01.01.25 in den </a:t>
            </a:r>
            <a:r>
              <a:rPr lang="de-DE" dirty="0" err="1"/>
              <a:t>Gastkegeler</a:t>
            </a:r>
            <a:r>
              <a:rPr lang="de-DE" dirty="0"/>
              <a:t> Status gesetzt</a:t>
            </a:r>
          </a:p>
          <a:p>
            <a:br>
              <a:rPr lang="de-DE" dirty="0"/>
            </a:br>
            <a:endParaRPr lang="de-DE" dirty="0"/>
          </a:p>
        </p:txBody>
      </p:sp>
      <p:sp>
        <p:nvSpPr>
          <p:cNvPr id="4" name="Foliennummernplatzhalter 3"/>
          <p:cNvSpPr>
            <a:spLocks noGrp="1"/>
          </p:cNvSpPr>
          <p:nvPr>
            <p:ph type="sldNum" sz="quarter" idx="5"/>
          </p:nvPr>
        </p:nvSpPr>
        <p:spPr/>
        <p:txBody>
          <a:bodyPr/>
          <a:lstStyle/>
          <a:p>
            <a:fld id="{8859DB03-6322-9A40-A5A3-678335AD65F7}" type="slidenum">
              <a:rPr lang="de-DE" smtClean="0"/>
              <a:t>33</a:t>
            </a:fld>
            <a:endParaRPr lang="de-DE"/>
          </a:p>
        </p:txBody>
      </p:sp>
    </p:spTree>
    <p:extLst>
      <p:ext uri="{BB962C8B-B14F-4D97-AF65-F5344CB8AC3E}">
        <p14:creationId xmlns:p14="http://schemas.microsoft.com/office/powerpoint/2010/main" val="273031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Drei unterschiedliche Kugeln </a:t>
            </a:r>
          </a:p>
          <a:p>
            <a:r>
              <a:rPr lang="de-DE" dirty="0"/>
              <a:t>Orange</a:t>
            </a:r>
          </a:p>
          <a:p>
            <a:r>
              <a:rPr lang="de-DE" dirty="0"/>
              <a:t>Schwarz</a:t>
            </a:r>
          </a:p>
          <a:p>
            <a:r>
              <a:rPr lang="de-DE" dirty="0" err="1"/>
              <a:t>Weiss</a:t>
            </a:r>
            <a:endParaRPr lang="de-DE" dirty="0"/>
          </a:p>
          <a:p>
            <a:r>
              <a:rPr lang="de-DE" dirty="0"/>
              <a:t>mit Logo</a:t>
            </a:r>
          </a:p>
          <a:p>
            <a:r>
              <a:rPr lang="de-DE" dirty="0"/>
              <a:t>ca. 100 EURO Pro Kugel</a:t>
            </a:r>
          </a:p>
          <a:p>
            <a:endParaRPr lang="de-DE" dirty="0"/>
          </a:p>
          <a:p>
            <a:r>
              <a:rPr lang="de-DE" dirty="0"/>
              <a:t>Kugeln sollten bei Bolte verbleiben</a:t>
            </a:r>
          </a:p>
          <a:p>
            <a:r>
              <a:rPr lang="de-DE" dirty="0"/>
              <a:t>Maik klärt den Verbleib</a:t>
            </a:r>
          </a:p>
          <a:p>
            <a:endParaRPr lang="de-DE" dirty="0"/>
          </a:p>
          <a:p>
            <a:r>
              <a:rPr lang="de-DE" dirty="0"/>
              <a:t>Ja	7</a:t>
            </a:r>
          </a:p>
          <a:p>
            <a:r>
              <a:rPr lang="de-DE" dirty="0"/>
              <a:t>Nein	0</a:t>
            </a:r>
          </a:p>
          <a:p>
            <a:r>
              <a:rPr lang="de-DE" dirty="0"/>
              <a:t>Enthaltung	2</a:t>
            </a:r>
          </a:p>
          <a:p>
            <a:endParaRPr lang="de-DE" dirty="0"/>
          </a:p>
        </p:txBody>
      </p:sp>
      <p:sp>
        <p:nvSpPr>
          <p:cNvPr id="4" name="Foliennummernplatzhalter 3"/>
          <p:cNvSpPr>
            <a:spLocks noGrp="1"/>
          </p:cNvSpPr>
          <p:nvPr>
            <p:ph type="sldNum" sz="quarter" idx="5"/>
          </p:nvPr>
        </p:nvSpPr>
        <p:spPr/>
        <p:txBody>
          <a:bodyPr/>
          <a:lstStyle/>
          <a:p>
            <a:fld id="{8859DB03-6322-9A40-A5A3-678335AD65F7}" type="slidenum">
              <a:rPr lang="de-DE" smtClean="0"/>
              <a:t>34</a:t>
            </a:fld>
            <a:endParaRPr lang="de-DE"/>
          </a:p>
        </p:txBody>
      </p:sp>
    </p:spTree>
    <p:extLst>
      <p:ext uri="{BB962C8B-B14F-4D97-AF65-F5344CB8AC3E}">
        <p14:creationId xmlns:p14="http://schemas.microsoft.com/office/powerpoint/2010/main" val="187726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Friese Gastkegler</a:t>
            </a:r>
          </a:p>
          <a:p>
            <a:endParaRPr lang="de-DE" dirty="0"/>
          </a:p>
          <a:p>
            <a:r>
              <a:rPr lang="de-DE" dirty="0" err="1"/>
              <a:t>Oortmann</a:t>
            </a:r>
            <a:r>
              <a:rPr lang="de-DE" dirty="0"/>
              <a:t> Ausschluss ohne Gastkegler Status zu 03/25</a:t>
            </a:r>
          </a:p>
          <a:p>
            <a:r>
              <a:rPr lang="de-DE" dirty="0"/>
              <a:t>Ja	8		</a:t>
            </a:r>
          </a:p>
          <a:p>
            <a:r>
              <a:rPr lang="de-DE" dirty="0"/>
              <a:t>Nein	0</a:t>
            </a:r>
          </a:p>
          <a:p>
            <a:r>
              <a:rPr lang="de-DE" dirty="0"/>
              <a:t>Enthaltung	1</a:t>
            </a:r>
          </a:p>
          <a:p>
            <a:endParaRPr lang="de-DE" dirty="0"/>
          </a:p>
          <a:p>
            <a:r>
              <a:rPr lang="de-DE" dirty="0"/>
              <a:t>Keine Auszahlung von Beiträgen o.ä. </a:t>
            </a:r>
          </a:p>
          <a:p>
            <a:r>
              <a:rPr lang="de-DE" dirty="0"/>
              <a:t>Stundung allen offenen Verbindlichkeiten</a:t>
            </a:r>
          </a:p>
          <a:p>
            <a:endParaRPr lang="de-DE" dirty="0"/>
          </a:p>
          <a:p>
            <a:r>
              <a:rPr lang="de-DE" dirty="0" err="1"/>
              <a:t>GastKegler</a:t>
            </a:r>
            <a:r>
              <a:rPr lang="de-DE" dirty="0"/>
              <a:t>-Status kann seitens </a:t>
            </a:r>
            <a:r>
              <a:rPr lang="de-DE" dirty="0" err="1"/>
              <a:t>Oorti</a:t>
            </a:r>
            <a:r>
              <a:rPr lang="de-DE" dirty="0"/>
              <a:t> erfragt</a:t>
            </a:r>
          </a:p>
          <a:p>
            <a:endParaRPr lang="de-DE" dirty="0"/>
          </a:p>
          <a:p>
            <a:r>
              <a:rPr lang="de-DE" dirty="0"/>
              <a:t>Per 14.02.25 wird Sebastian vom Kegelclub ausgeschlossen und aus allen Gruppen entfernt</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8859DB03-6322-9A40-A5A3-678335AD65F7}" type="slidenum">
              <a:rPr lang="de-DE" smtClean="0"/>
              <a:t>35</a:t>
            </a:fld>
            <a:endParaRPr lang="de-DE"/>
          </a:p>
        </p:txBody>
      </p:sp>
    </p:spTree>
    <p:extLst>
      <p:ext uri="{BB962C8B-B14F-4D97-AF65-F5344CB8AC3E}">
        <p14:creationId xmlns:p14="http://schemas.microsoft.com/office/powerpoint/2010/main" val="331192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00CF9-465B-A443-51BB-372E1A237DE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2E65E52-47DE-BB0F-BBAD-426E988459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0E4EE2F-352D-DD8C-DBA7-863ADB98FACD}"/>
              </a:ext>
            </a:extLst>
          </p:cNvPr>
          <p:cNvSpPr>
            <a:spLocks noGrp="1"/>
          </p:cNvSpPr>
          <p:nvPr>
            <p:ph type="body" idx="1"/>
          </p:nvPr>
        </p:nvSpPr>
        <p:spPr/>
        <p:txBody>
          <a:bodyPr/>
          <a:lstStyle/>
          <a:p>
            <a:r>
              <a:rPr lang="de-DE" dirty="0"/>
              <a:t>Friese Gastkegler</a:t>
            </a:r>
          </a:p>
          <a:p>
            <a:endParaRPr lang="de-DE" dirty="0"/>
          </a:p>
          <a:p>
            <a:r>
              <a:rPr lang="de-DE" dirty="0" err="1"/>
              <a:t>Oortmann</a:t>
            </a:r>
            <a:r>
              <a:rPr lang="de-DE" dirty="0"/>
              <a:t> Ausschluss ohne Gastkegler Status zu 03/25</a:t>
            </a:r>
          </a:p>
          <a:p>
            <a:r>
              <a:rPr lang="de-DE" dirty="0"/>
              <a:t>Ja	8		</a:t>
            </a:r>
          </a:p>
          <a:p>
            <a:r>
              <a:rPr lang="de-DE" dirty="0"/>
              <a:t>Nein	0</a:t>
            </a:r>
          </a:p>
          <a:p>
            <a:r>
              <a:rPr lang="de-DE" dirty="0"/>
              <a:t>Enthaltung	1</a:t>
            </a:r>
          </a:p>
          <a:p>
            <a:endParaRPr lang="de-DE" dirty="0"/>
          </a:p>
          <a:p>
            <a:r>
              <a:rPr lang="de-DE" dirty="0"/>
              <a:t>Keine Auszahlung von Beiträgen o.ä. </a:t>
            </a:r>
          </a:p>
          <a:p>
            <a:r>
              <a:rPr lang="de-DE" dirty="0"/>
              <a:t>Stundung allen offenen Verbindlichkeiten</a:t>
            </a:r>
          </a:p>
          <a:p>
            <a:endParaRPr lang="de-DE" dirty="0"/>
          </a:p>
          <a:p>
            <a:r>
              <a:rPr lang="de-DE" dirty="0" err="1"/>
              <a:t>GastKegler</a:t>
            </a:r>
            <a:r>
              <a:rPr lang="de-DE" dirty="0"/>
              <a:t>-Status kann seitens </a:t>
            </a:r>
            <a:r>
              <a:rPr lang="de-DE" dirty="0" err="1"/>
              <a:t>Oorti</a:t>
            </a:r>
            <a:r>
              <a:rPr lang="de-DE" dirty="0"/>
              <a:t> erfragt</a:t>
            </a:r>
          </a:p>
          <a:p>
            <a:endParaRPr lang="de-DE" dirty="0"/>
          </a:p>
          <a:p>
            <a:r>
              <a:rPr lang="de-DE" dirty="0"/>
              <a:t>Per 14.02.25 wird Sebastian vom Kegelclub ausgeschlossen und aus allen Gruppen entfernt</a:t>
            </a:r>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D9B2AC2-BDC5-8769-1491-F74DF439873A}"/>
              </a:ext>
            </a:extLst>
          </p:cNvPr>
          <p:cNvSpPr>
            <a:spLocks noGrp="1"/>
          </p:cNvSpPr>
          <p:nvPr>
            <p:ph type="sldNum" sz="quarter" idx="5"/>
          </p:nvPr>
        </p:nvSpPr>
        <p:spPr/>
        <p:txBody>
          <a:bodyPr/>
          <a:lstStyle/>
          <a:p>
            <a:fld id="{8859DB03-6322-9A40-A5A3-678335AD65F7}" type="slidenum">
              <a:rPr lang="de-DE" smtClean="0"/>
              <a:t>36</a:t>
            </a:fld>
            <a:endParaRPr lang="de-DE"/>
          </a:p>
        </p:txBody>
      </p:sp>
    </p:spTree>
    <p:extLst>
      <p:ext uri="{BB962C8B-B14F-4D97-AF65-F5344CB8AC3E}">
        <p14:creationId xmlns:p14="http://schemas.microsoft.com/office/powerpoint/2010/main" val="3321264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solidFill>
                  <a:schemeClr val="bg1"/>
                </a:solidFill>
              </a:defRPr>
            </a:lvl1pPr>
          </a:lstStyle>
          <a:p>
            <a:r>
              <a:rPr lang="de-DE" dirty="0"/>
              <a:t>Mastertitelformat bearbeiten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solidFill>
                  <a:schemeClr val="bg1"/>
                </a:solidFill>
              </a:defRPr>
            </a:lvl1pPr>
          </a:lstStyle>
          <a:p>
            <a:r>
              <a:rPr lang="de-DE" dirty="0"/>
              <a:t>Mastertitelformat bearbeiten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e Placeholder 4"/>
          <p:cNvSpPr>
            <a:spLocks noGrp="1"/>
          </p:cNvSpPr>
          <p:nvPr>
            <p:ph type="dt" sz="half" idx="10"/>
          </p:nvPr>
        </p:nvSpPr>
        <p:spPr/>
        <p:txBody>
          <a:bodyPr/>
          <a:lstStyle/>
          <a:p>
            <a:fld id="{446C117F-5CCF-4837-BE5F-2B92066CAFAF}" type="datetimeFigureOut">
              <a:rPr lang="en-US" dirty="0"/>
              <a:t>2/14/25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e Placeholder 4"/>
          <p:cNvSpPr>
            <a:spLocks noGrp="1"/>
          </p:cNvSpPr>
          <p:nvPr>
            <p:ph type="dt" sz="half" idx="10"/>
          </p:nvPr>
        </p:nvSpPr>
        <p:spPr/>
        <p:txBody>
          <a:bodyPr/>
          <a:lstStyle/>
          <a:p>
            <a:fld id="{84EB90BD-B6CE-46B7-997F-7313B992CCDC}" type="datetimeFigureOut">
              <a:rPr lang="en-US" dirty="0"/>
              <a:t>2/14/25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e Placeholder 4"/>
          <p:cNvSpPr>
            <a:spLocks noGrp="1"/>
          </p:cNvSpPr>
          <p:nvPr>
            <p:ph type="dt" sz="half" idx="10"/>
          </p:nvPr>
        </p:nvSpPr>
        <p:spPr/>
        <p:txBody>
          <a:bodyPr/>
          <a:lstStyle/>
          <a:p>
            <a:fld id="{CDB9D11F-B188-461D-B23F-39381795C052}" type="datetimeFigureOut">
              <a:rPr lang="en-US" dirty="0"/>
              <a:t>2/14/25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solidFill>
                  <a:schemeClr val="bg1"/>
                </a:solidFill>
              </a:defRPr>
            </a:lvl1pPr>
          </a:lstStyle>
          <a:p>
            <a:r>
              <a:rPr lang="de-DE" dirty="0"/>
              <a:t>Mastertitelformat bearbeiten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e Placeholder 4"/>
          <p:cNvSpPr>
            <a:spLocks noGrp="1"/>
          </p:cNvSpPr>
          <p:nvPr>
            <p:ph type="dt" sz="half" idx="10"/>
          </p:nvPr>
        </p:nvSpPr>
        <p:spPr/>
        <p:txBody>
          <a:bodyPr/>
          <a:lstStyle/>
          <a:p>
            <a:fld id="{52E6D8D9-55A2-4063-B0F3-121F44549695}" type="datetimeFigureOut">
              <a:rPr lang="en-US" dirty="0"/>
              <a:t>2/14/25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lvl1pPr>
              <a:defRPr>
                <a:solidFill>
                  <a:schemeClr val="bg1"/>
                </a:solidFill>
              </a:defRPr>
            </a:lvl1pPr>
          </a:lstStyle>
          <a:p>
            <a:r>
              <a:rPr lang="de-DE" dirty="0"/>
              <a:t>Mastertitelformat bearbeiten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D4B24536-994D-4021-A283-9F449C0DB509}" type="datetimeFigureOut">
              <a:rPr lang="en-US" dirty="0"/>
              <a:t>2/14/25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lvl1pPr>
              <a:defRPr>
                <a:solidFill>
                  <a:schemeClr val="bg1"/>
                </a:solidFill>
              </a:defRPr>
            </a:lvl1pPr>
          </a:lstStyle>
          <a:p>
            <a:r>
              <a:rPr lang="de-DE" dirty="0"/>
              <a:t>Mastertitelformat bearbeiten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3CBBBB78-C96F-47B7-AB17-D852CA960AC9}" type="datetimeFigureOut">
              <a:rPr lang="en-US" dirty="0"/>
              <a:t>2/14/25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solidFill>
                  <a:schemeClr val="bg1"/>
                </a:solidFill>
              </a:defRPr>
            </a:lvl1pPr>
          </a:lstStyle>
          <a:p>
            <a:r>
              <a:rPr lang="de-DE" dirty="0"/>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lvl1pPr>
              <a:defRPr>
                <a:solidFill>
                  <a:schemeClr val="bg1"/>
                </a:solidFill>
              </a:defRPr>
            </a:lvl1pPr>
          </a:lstStyle>
          <a:p>
            <a:r>
              <a:rPr lang="de-DE" dirty="0"/>
              <a:t>Mastertitelformat bearbeiten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2/14/25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de-DE" dirty="0"/>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solidFill>
                  <a:schemeClr val="bg1"/>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0578ACC-22D6-47C1-A373-4FD133E34F3C}" type="datetimeFigureOut">
              <a:rPr lang="en-US" dirty="0"/>
              <a:t>2/14/25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de-DE" dirty="0"/>
              <a:t>Mastertitelformat bearbeiten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lvl1pPr>
              <a:defRPr>
                <a:solidFill>
                  <a:schemeClr val="bg1"/>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0322" y="3030008"/>
            <a:ext cx="4698355" cy="29061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594123" y="3030008"/>
            <a:ext cx="4700059" cy="29061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de-DE" dirty="0"/>
              <a:t>Mastertitelformat bearbeiten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solidFill>
                  <a:schemeClr val="bg1"/>
                </a:solidFill>
              </a:defRPr>
            </a:lvl1pPr>
          </a:lstStyle>
          <a:p>
            <a:r>
              <a:rPr lang="de-DE" dirty="0"/>
              <a:t>Mastertitelformat bearbeiten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331444B-B92B-4E27-8C94-BB93EAF5CB18}" type="datetimeFigureOut">
              <a:rPr lang="en-US" dirty="0"/>
              <a:t>2/14/25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solidFill>
                  <a:schemeClr val="bg1"/>
                </a:solidFill>
              </a:defRPr>
            </a:lvl1pPr>
          </a:lstStyle>
          <a:p>
            <a:r>
              <a:rPr lang="de-DE" dirty="0"/>
              <a:t>Mastertitelformat bearbeiten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63EFA5E-FA76-400D-B3DC-F0BA90E6D107}" type="datetimeFigureOut">
              <a:rPr lang="en-US" dirty="0"/>
              <a:t>2/14/25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2/14/25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webp"/></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4A796-201A-B2FD-2C12-73780A1BA194}"/>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F239746F-01E0-B24A-0933-75100B36983C}"/>
              </a:ext>
            </a:extLst>
          </p:cNvPr>
          <p:cNvSpPr>
            <a:spLocks noGrp="1"/>
          </p:cNvSpPr>
          <p:nvPr>
            <p:ph type="subTitle" idx="1"/>
          </p:nvPr>
        </p:nvSpPr>
        <p:spPr>
          <a:xfrm>
            <a:off x="9128760" y="2733708"/>
            <a:ext cx="3063240" cy="1373070"/>
          </a:xfrm>
        </p:spPr>
        <p:txBody>
          <a:bodyPr anchor="ctr"/>
          <a:lstStyle/>
          <a:p>
            <a:pPr algn="ctr"/>
            <a:r>
              <a:rPr lang="de-DE" dirty="0"/>
              <a:t>Generalversammlung:</a:t>
            </a:r>
          </a:p>
          <a:p>
            <a:pPr algn="ctr"/>
            <a:r>
              <a:rPr lang="de-DE" dirty="0"/>
              <a:t>14.02.2025</a:t>
            </a:r>
          </a:p>
        </p:txBody>
      </p:sp>
      <p:pic>
        <p:nvPicPr>
          <p:cNvPr id="6" name="Grafik 5">
            <a:extLst>
              <a:ext uri="{FF2B5EF4-FFF2-40B4-BE49-F238E27FC236}">
                <a16:creationId xmlns:a16="http://schemas.microsoft.com/office/drawing/2014/main" id="{477A71E7-91E9-2D81-4ACB-DE3F0AD859B2}"/>
              </a:ext>
            </a:extLst>
          </p:cNvPr>
          <p:cNvPicPr>
            <a:picLocks noChangeAspect="1"/>
          </p:cNvPicPr>
          <p:nvPr/>
        </p:nvPicPr>
        <p:blipFill>
          <a:blip r:embed="rId3"/>
          <a:stretch>
            <a:fillRect/>
          </a:stretch>
        </p:blipFill>
        <p:spPr>
          <a:xfrm>
            <a:off x="586036" y="2733710"/>
            <a:ext cx="8238420" cy="1373070"/>
          </a:xfrm>
          <a:prstGeom prst="rect">
            <a:avLst/>
          </a:prstGeom>
        </p:spPr>
      </p:pic>
      <p:sp>
        <p:nvSpPr>
          <p:cNvPr id="5" name="Textfeld 4">
            <a:extLst>
              <a:ext uri="{FF2B5EF4-FFF2-40B4-BE49-F238E27FC236}">
                <a16:creationId xmlns:a16="http://schemas.microsoft.com/office/drawing/2014/main" id="{1998A7C6-CD37-A504-7131-E98DD5EB77CA}"/>
              </a:ext>
            </a:extLst>
          </p:cNvPr>
          <p:cNvSpPr txBox="1"/>
          <p:nvPr/>
        </p:nvSpPr>
        <p:spPr>
          <a:xfrm>
            <a:off x="680322" y="4841439"/>
            <a:ext cx="10711578" cy="1477328"/>
          </a:xfrm>
          <a:prstGeom prst="rect">
            <a:avLst/>
          </a:prstGeom>
          <a:noFill/>
        </p:spPr>
        <p:txBody>
          <a:bodyPr wrap="square">
            <a:spAutoFit/>
          </a:bodyPr>
          <a:lstStyle/>
          <a:p>
            <a:r>
              <a:rPr lang="de-DE" dirty="0"/>
              <a:t>Teilnehmer:</a:t>
            </a:r>
          </a:p>
          <a:p>
            <a:r>
              <a:rPr lang="de-DE" dirty="0"/>
              <a:t>Kai, Bernd, Alf</a:t>
            </a:r>
          </a:p>
          <a:p>
            <a:r>
              <a:rPr lang="de-DE" dirty="0"/>
              <a:t>Maik, Marc, </a:t>
            </a:r>
            <a:r>
              <a:rPr lang="de-DE" dirty="0" err="1"/>
              <a:t>Roka</a:t>
            </a:r>
            <a:endParaRPr lang="de-DE" dirty="0"/>
          </a:p>
          <a:p>
            <a:r>
              <a:rPr lang="de-DE" dirty="0"/>
              <a:t>Ossi, Forstmann</a:t>
            </a:r>
          </a:p>
          <a:p>
            <a:r>
              <a:rPr lang="de-DE" dirty="0"/>
              <a:t>&amp; Heinrich</a:t>
            </a:r>
          </a:p>
        </p:txBody>
      </p:sp>
    </p:spTree>
    <p:extLst>
      <p:ext uri="{BB962C8B-B14F-4D97-AF65-F5344CB8AC3E}">
        <p14:creationId xmlns:p14="http://schemas.microsoft.com/office/powerpoint/2010/main" val="282356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54A6A-3265-5AC5-5AB5-1081430E698B}"/>
            </a:ext>
          </a:extLst>
        </p:cNvPr>
        <p:cNvGrpSpPr/>
        <p:nvPr/>
      </p:nvGrpSpPr>
      <p:grpSpPr>
        <a:xfrm>
          <a:off x="0" y="0"/>
          <a:ext cx="0" cy="0"/>
          <a:chOff x="0" y="0"/>
          <a:chExt cx="0" cy="0"/>
        </a:xfrm>
      </p:grpSpPr>
      <p:sp>
        <p:nvSpPr>
          <p:cNvPr id="28" name="Richtungspfeil 27">
            <a:extLst>
              <a:ext uri="{FF2B5EF4-FFF2-40B4-BE49-F238E27FC236}">
                <a16:creationId xmlns:a16="http://schemas.microsoft.com/office/drawing/2014/main" id="{215F32C8-DBE1-F4B2-0418-80446B2EA9FC}"/>
              </a:ext>
            </a:extLst>
          </p:cNvPr>
          <p:cNvSpPr/>
          <p:nvPr/>
        </p:nvSpPr>
        <p:spPr>
          <a:xfrm>
            <a:off x="207034" y="2913255"/>
            <a:ext cx="11619781" cy="2566263"/>
          </a:xfrm>
          <a:prstGeom prst="homePlate">
            <a:avLst/>
          </a:prstGeom>
          <a:gradFill flip="none" rotWithShape="1">
            <a:gsLst>
              <a:gs pos="100000">
                <a:schemeClr val="bg1"/>
              </a:gs>
              <a:gs pos="0">
                <a:schemeClr val="bg1"/>
              </a:gs>
              <a:gs pos="100000">
                <a:schemeClr val="tx1"/>
              </a:gs>
              <a:gs pos="100000">
                <a:schemeClr val="tx1"/>
              </a:gs>
            </a:gsLst>
            <a:lin ang="0" scaled="0"/>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534F8C80-B479-F452-0E9F-C2DF7066D313}"/>
              </a:ext>
            </a:extLst>
          </p:cNvPr>
          <p:cNvPicPr>
            <a:picLocks noChangeAspect="1"/>
          </p:cNvPicPr>
          <p:nvPr/>
        </p:nvPicPr>
        <p:blipFill>
          <a:blip r:embed="rId2"/>
          <a:stretch>
            <a:fillRect/>
          </a:stretch>
        </p:blipFill>
        <p:spPr>
          <a:xfrm>
            <a:off x="7584909" y="2959192"/>
            <a:ext cx="1800000" cy="1800000"/>
          </a:xfrm>
          <a:prstGeom prst="rect">
            <a:avLst/>
          </a:prstGeom>
        </p:spPr>
      </p:pic>
      <p:pic>
        <p:nvPicPr>
          <p:cNvPr id="5" name="Grafik 4">
            <a:extLst>
              <a:ext uri="{FF2B5EF4-FFF2-40B4-BE49-F238E27FC236}">
                <a16:creationId xmlns:a16="http://schemas.microsoft.com/office/drawing/2014/main" id="{16A7F7B4-A72B-5C63-CDB5-9C64C2724F85}"/>
              </a:ext>
            </a:extLst>
          </p:cNvPr>
          <p:cNvPicPr>
            <a:picLocks noChangeAspect="1"/>
          </p:cNvPicPr>
          <p:nvPr/>
        </p:nvPicPr>
        <p:blipFill>
          <a:blip r:embed="rId3"/>
          <a:stretch>
            <a:fillRect/>
          </a:stretch>
        </p:blipFill>
        <p:spPr>
          <a:xfrm>
            <a:off x="5189595" y="2959192"/>
            <a:ext cx="1800000" cy="1800000"/>
          </a:xfrm>
          <a:prstGeom prst="rect">
            <a:avLst/>
          </a:prstGeom>
        </p:spPr>
      </p:pic>
      <p:pic>
        <p:nvPicPr>
          <p:cNvPr id="6" name="Grafik 5">
            <a:extLst>
              <a:ext uri="{FF2B5EF4-FFF2-40B4-BE49-F238E27FC236}">
                <a16:creationId xmlns:a16="http://schemas.microsoft.com/office/drawing/2014/main" id="{67248348-0276-E13F-E6F8-BB9862C9EA05}"/>
              </a:ext>
            </a:extLst>
          </p:cNvPr>
          <p:cNvPicPr>
            <a:picLocks noChangeAspect="1"/>
          </p:cNvPicPr>
          <p:nvPr/>
        </p:nvPicPr>
        <p:blipFill>
          <a:blip r:embed="rId4"/>
          <a:stretch>
            <a:fillRect/>
          </a:stretch>
        </p:blipFill>
        <p:spPr>
          <a:xfrm>
            <a:off x="2794281" y="2959192"/>
            <a:ext cx="1800000" cy="1800000"/>
          </a:xfrm>
          <a:prstGeom prst="rect">
            <a:avLst/>
          </a:prstGeom>
        </p:spPr>
      </p:pic>
      <p:pic>
        <p:nvPicPr>
          <p:cNvPr id="7" name="Grafik 6">
            <a:extLst>
              <a:ext uri="{FF2B5EF4-FFF2-40B4-BE49-F238E27FC236}">
                <a16:creationId xmlns:a16="http://schemas.microsoft.com/office/drawing/2014/main" id="{63D080A7-618A-6FF9-666E-80E07452EBB1}"/>
              </a:ext>
            </a:extLst>
          </p:cNvPr>
          <p:cNvPicPr>
            <a:picLocks noChangeAspect="1"/>
          </p:cNvPicPr>
          <p:nvPr/>
        </p:nvPicPr>
        <p:blipFill>
          <a:blip r:embed="rId5"/>
          <a:stretch>
            <a:fillRect/>
          </a:stretch>
        </p:blipFill>
        <p:spPr>
          <a:xfrm>
            <a:off x="398967" y="2959192"/>
            <a:ext cx="1800000" cy="1800000"/>
          </a:xfrm>
          <a:prstGeom prst="rect">
            <a:avLst/>
          </a:prstGeom>
        </p:spPr>
      </p:pic>
      <p:sp>
        <p:nvSpPr>
          <p:cNvPr id="2" name="Titel 1">
            <a:extLst>
              <a:ext uri="{FF2B5EF4-FFF2-40B4-BE49-F238E27FC236}">
                <a16:creationId xmlns:a16="http://schemas.microsoft.com/office/drawing/2014/main" id="{39BEB012-44CA-29A3-329F-63D976B37BB2}"/>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1ED340D6-73E9-F28E-D7F5-CCD7500B750D}"/>
              </a:ext>
            </a:extLst>
          </p:cNvPr>
          <p:cNvPicPr>
            <a:picLocks noChangeAspect="1"/>
          </p:cNvPicPr>
          <p:nvPr/>
        </p:nvPicPr>
        <p:blipFill>
          <a:blip r:embed="rId6"/>
          <a:srcRect t="24444" b="28889"/>
          <a:stretch/>
        </p:blipFill>
        <p:spPr>
          <a:xfrm>
            <a:off x="8655423" y="753228"/>
            <a:ext cx="1638759" cy="1080938"/>
          </a:xfrm>
          <a:prstGeom prst="rect">
            <a:avLst/>
          </a:prstGeom>
        </p:spPr>
      </p:pic>
      <p:sp>
        <p:nvSpPr>
          <p:cNvPr id="30" name="Textfeld 29">
            <a:extLst>
              <a:ext uri="{FF2B5EF4-FFF2-40B4-BE49-F238E27FC236}">
                <a16:creationId xmlns:a16="http://schemas.microsoft.com/office/drawing/2014/main" id="{0E9478E6-F586-BF7F-3353-1AFC12E132A4}"/>
              </a:ext>
            </a:extLst>
          </p:cNvPr>
          <p:cNvSpPr txBox="1"/>
          <p:nvPr/>
        </p:nvSpPr>
        <p:spPr>
          <a:xfrm>
            <a:off x="9591897" y="3974200"/>
            <a:ext cx="2027930" cy="369332"/>
          </a:xfrm>
          <a:prstGeom prst="rect">
            <a:avLst/>
          </a:prstGeom>
          <a:noFill/>
        </p:spPr>
        <p:txBody>
          <a:bodyPr wrap="square" rtlCol="0">
            <a:spAutoFit/>
          </a:bodyPr>
          <a:lstStyle/>
          <a:p>
            <a:pPr algn="r"/>
            <a:r>
              <a:rPr lang="de-DE" dirty="0"/>
              <a:t>Jahres-Orden</a:t>
            </a:r>
          </a:p>
        </p:txBody>
      </p:sp>
      <p:sp>
        <p:nvSpPr>
          <p:cNvPr id="32" name="Textfeld 31">
            <a:extLst>
              <a:ext uri="{FF2B5EF4-FFF2-40B4-BE49-F238E27FC236}">
                <a16:creationId xmlns:a16="http://schemas.microsoft.com/office/drawing/2014/main" id="{C37662F7-126E-AB0F-F6E2-E7A9E769F0FF}"/>
              </a:ext>
            </a:extLst>
          </p:cNvPr>
          <p:cNvSpPr txBox="1"/>
          <p:nvPr/>
        </p:nvSpPr>
        <p:spPr>
          <a:xfrm>
            <a:off x="398968" y="4863667"/>
            <a:ext cx="1800000" cy="369332"/>
          </a:xfrm>
          <a:prstGeom prst="rect">
            <a:avLst/>
          </a:prstGeom>
          <a:noFill/>
        </p:spPr>
        <p:txBody>
          <a:bodyPr wrap="square" rtlCol="0">
            <a:spAutoFit/>
          </a:bodyPr>
          <a:lstStyle/>
          <a:p>
            <a:pPr algn="ctr"/>
            <a:r>
              <a:rPr lang="de-DE" dirty="0"/>
              <a:t>Pumpenkönig</a:t>
            </a:r>
          </a:p>
        </p:txBody>
      </p:sp>
      <p:sp>
        <p:nvSpPr>
          <p:cNvPr id="33" name="Textfeld 32">
            <a:extLst>
              <a:ext uri="{FF2B5EF4-FFF2-40B4-BE49-F238E27FC236}">
                <a16:creationId xmlns:a16="http://schemas.microsoft.com/office/drawing/2014/main" id="{3C6C9A58-37F9-66C8-5702-E8DBC31C58C1}"/>
              </a:ext>
            </a:extLst>
          </p:cNvPr>
          <p:cNvSpPr txBox="1"/>
          <p:nvPr/>
        </p:nvSpPr>
        <p:spPr>
          <a:xfrm>
            <a:off x="2794282" y="4863667"/>
            <a:ext cx="1800000" cy="369332"/>
          </a:xfrm>
          <a:prstGeom prst="rect">
            <a:avLst/>
          </a:prstGeom>
          <a:noFill/>
        </p:spPr>
        <p:txBody>
          <a:bodyPr wrap="square" rtlCol="0">
            <a:spAutoFit/>
          </a:bodyPr>
          <a:lstStyle/>
          <a:p>
            <a:pPr algn="ctr"/>
            <a:r>
              <a:rPr lang="de-DE" dirty="0"/>
              <a:t>Ninja</a:t>
            </a:r>
          </a:p>
        </p:txBody>
      </p:sp>
      <p:sp>
        <p:nvSpPr>
          <p:cNvPr id="34" name="Textfeld 33">
            <a:extLst>
              <a:ext uri="{FF2B5EF4-FFF2-40B4-BE49-F238E27FC236}">
                <a16:creationId xmlns:a16="http://schemas.microsoft.com/office/drawing/2014/main" id="{DCEBF19B-68FB-6FE9-4558-B5D83342F46D}"/>
              </a:ext>
            </a:extLst>
          </p:cNvPr>
          <p:cNvSpPr txBox="1"/>
          <p:nvPr/>
        </p:nvSpPr>
        <p:spPr>
          <a:xfrm>
            <a:off x="5189596" y="4863667"/>
            <a:ext cx="1800000" cy="369332"/>
          </a:xfrm>
          <a:prstGeom prst="rect">
            <a:avLst/>
          </a:prstGeom>
          <a:noFill/>
        </p:spPr>
        <p:txBody>
          <a:bodyPr wrap="square" rtlCol="0">
            <a:spAutoFit/>
          </a:bodyPr>
          <a:lstStyle/>
          <a:p>
            <a:pPr algn="ctr"/>
            <a:r>
              <a:rPr lang="de-DE" dirty="0"/>
              <a:t>Klingelkönig</a:t>
            </a:r>
          </a:p>
        </p:txBody>
      </p:sp>
      <p:sp>
        <p:nvSpPr>
          <p:cNvPr id="35" name="Textfeld 34">
            <a:extLst>
              <a:ext uri="{FF2B5EF4-FFF2-40B4-BE49-F238E27FC236}">
                <a16:creationId xmlns:a16="http://schemas.microsoft.com/office/drawing/2014/main" id="{A51E95F8-272F-ABFC-BDBA-313AB7894048}"/>
              </a:ext>
            </a:extLst>
          </p:cNvPr>
          <p:cNvSpPr txBox="1"/>
          <p:nvPr/>
        </p:nvSpPr>
        <p:spPr>
          <a:xfrm>
            <a:off x="7608205" y="4863667"/>
            <a:ext cx="1800000" cy="369332"/>
          </a:xfrm>
          <a:prstGeom prst="rect">
            <a:avLst/>
          </a:prstGeom>
          <a:noFill/>
        </p:spPr>
        <p:txBody>
          <a:bodyPr wrap="square" rtlCol="0">
            <a:spAutoFit/>
          </a:bodyPr>
          <a:lstStyle/>
          <a:p>
            <a:pPr algn="ctr"/>
            <a:r>
              <a:rPr lang="de-DE" dirty="0"/>
              <a:t>Kegelkönig</a:t>
            </a:r>
          </a:p>
        </p:txBody>
      </p:sp>
    </p:spTree>
    <p:extLst>
      <p:ext uri="{BB962C8B-B14F-4D97-AF65-F5344CB8AC3E}">
        <p14:creationId xmlns:p14="http://schemas.microsoft.com/office/powerpoint/2010/main" val="64153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850A0-AB9D-FE74-2FE0-843CB3441B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08A69E-BB56-41D0-947C-FD595A06A476}"/>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3DC4A966-6023-B53F-8866-265060F2314B}"/>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8B59696D-8653-D6C6-4AFA-1889484B2CEA}"/>
              </a:ext>
            </a:extLst>
          </p:cNvPr>
          <p:cNvGraphicFramePr>
            <a:graphicFrameLocks noGrp="1"/>
          </p:cNvGraphicFramePr>
          <p:nvPr>
            <p:extLst>
              <p:ext uri="{D42A27DB-BD31-4B8C-83A1-F6EECF244321}">
                <p14:modId xmlns:p14="http://schemas.microsoft.com/office/powerpoint/2010/main" val="3747273543"/>
              </p:ext>
            </p:extLst>
          </p:nvPr>
        </p:nvGraphicFramePr>
        <p:xfrm>
          <a:off x="284673" y="2122149"/>
          <a:ext cx="11878568" cy="247396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r>
                        <a:rPr lang="de-DE" b="1" u="sng" dirty="0"/>
                        <a:t>Kassenbericht</a:t>
                      </a:r>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r>
                        <a:rPr lang="de-DE" b="1" dirty="0"/>
                        <a:t>Kontostand 01.08.24 = 2.738,79€</a:t>
                      </a:r>
                    </a:p>
                    <a:p>
                      <a:endParaRPr lang="de-DE" b="1" dirty="0"/>
                    </a:p>
                    <a:p>
                      <a:r>
                        <a:rPr lang="de-DE" b="1" dirty="0"/>
                        <a:t>Kassenbestand geprüft und bestätigt.</a:t>
                      </a:r>
                    </a:p>
                    <a:p>
                      <a:endParaRPr lang="de-DE" dirty="0"/>
                    </a:p>
                  </a:txBody>
                  <a:tcPr/>
                </a:tc>
                <a:tc>
                  <a:txBody>
                    <a:bodyPr/>
                    <a:lstStyle/>
                    <a:p>
                      <a:endParaRPr lang="de-DE" dirty="0"/>
                    </a:p>
                  </a:txBody>
                  <a:tcPr/>
                </a:tc>
                <a:extLst>
                  <a:ext uri="{0D108BD9-81ED-4DB2-BD59-A6C34878D82A}">
                    <a16:rowId xmlns:a16="http://schemas.microsoft.com/office/drawing/2014/main" val="1710925145"/>
                  </a:ext>
                </a:extLst>
              </a:tr>
              <a:tr h="370840">
                <a:tc>
                  <a:txBody>
                    <a:bodyPr/>
                    <a:lstStyle/>
                    <a:p>
                      <a:r>
                        <a:rPr lang="de-DE" sz="1200" dirty="0"/>
                        <a:t> </a:t>
                      </a:r>
                      <a:r>
                        <a:rPr lang="de-DE" dirty="0"/>
                        <a:t>Auszahlung / Verrechnung Kassenbestände aus 2023 </a:t>
                      </a:r>
                    </a:p>
                    <a:p>
                      <a:endParaRPr lang="de-DE" dirty="0"/>
                    </a:p>
                    <a:p>
                      <a:pPr lvl="1"/>
                      <a:r>
                        <a:rPr lang="de-DE" dirty="0"/>
                        <a:t>Heinrich spricht die Auszahlungen / Verrechnungen individuell pro Bruder an</a:t>
                      </a:r>
                    </a:p>
                  </a:txBody>
                  <a:tcPr/>
                </a:tc>
                <a:tc>
                  <a:txBody>
                    <a:bodyPr/>
                    <a:lstStyle/>
                    <a:p>
                      <a:endParaRPr lang="de-DE" dirty="0"/>
                    </a:p>
                  </a:txBody>
                  <a:tcPr/>
                </a:tc>
                <a:extLst>
                  <a:ext uri="{0D108BD9-81ED-4DB2-BD59-A6C34878D82A}">
                    <a16:rowId xmlns:a16="http://schemas.microsoft.com/office/drawing/2014/main" val="2440395813"/>
                  </a:ext>
                </a:extLst>
              </a:tr>
            </a:tbl>
          </a:graphicData>
        </a:graphic>
      </p:graphicFrame>
    </p:spTree>
    <p:extLst>
      <p:ext uri="{BB962C8B-B14F-4D97-AF65-F5344CB8AC3E}">
        <p14:creationId xmlns:p14="http://schemas.microsoft.com/office/powerpoint/2010/main" val="150616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58B58-8D95-4DA5-54B4-2D9613F973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70DF93-186F-784D-B01B-42192AB3F949}"/>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735402C3-9EF1-6B4B-A565-B0631E63196D}"/>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00C3D3BF-2227-5168-818F-09F9C896D2DE}"/>
              </a:ext>
            </a:extLst>
          </p:cNvPr>
          <p:cNvGraphicFramePr>
            <a:graphicFrameLocks noGrp="1"/>
          </p:cNvGraphicFramePr>
          <p:nvPr>
            <p:extLst>
              <p:ext uri="{D42A27DB-BD31-4B8C-83A1-F6EECF244321}">
                <p14:modId xmlns:p14="http://schemas.microsoft.com/office/powerpoint/2010/main" val="3292131926"/>
              </p:ext>
            </p:extLst>
          </p:nvPr>
        </p:nvGraphicFramePr>
        <p:xfrm>
          <a:off x="284673" y="2122149"/>
          <a:ext cx="11878568" cy="421132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sng" kern="1200" dirty="0">
                          <a:solidFill>
                            <a:schemeClr val="tx1"/>
                          </a:solidFill>
                          <a:effectLst/>
                          <a:latin typeface="+mn-lt"/>
                          <a:ea typeface="+mn-ea"/>
                          <a:cs typeface="+mn-cs"/>
                        </a:rPr>
                        <a:t>Erinnerung bevorstehende Events und Planung / Vergabe 2024 / 2025</a:t>
                      </a:r>
                    </a:p>
                  </a:txBody>
                  <a:tcPr/>
                </a:tc>
                <a:tc>
                  <a:txBody>
                    <a:bodyPr/>
                    <a:lstStyle/>
                    <a:p>
                      <a:r>
                        <a:rPr lang="de-DE" dirty="0"/>
                        <a:t>Wer:</a:t>
                      </a:r>
                    </a:p>
                  </a:txBody>
                  <a:tcPr/>
                </a:tc>
                <a:extLst>
                  <a:ext uri="{0D108BD9-81ED-4DB2-BD59-A6C34878D82A}">
                    <a16:rowId xmlns:a16="http://schemas.microsoft.com/office/drawing/2014/main" val="3315243707"/>
                  </a:ext>
                </a:extLst>
              </a:tr>
              <a:tr h="370840">
                <a:tc>
                  <a:txBody>
                    <a:bodyPr/>
                    <a:lstStyle/>
                    <a:p>
                      <a:r>
                        <a:rPr lang="de-DE" sz="1800" b="0" i="0" kern="1200" dirty="0">
                          <a:solidFill>
                            <a:schemeClr val="dk1"/>
                          </a:solidFill>
                          <a:effectLst/>
                          <a:latin typeface="+mn-lt"/>
                          <a:ea typeface="+mn-ea"/>
                          <a:cs typeface="+mn-cs"/>
                        </a:rPr>
                        <a:t>Weihnachtsfeier 2024</a:t>
                      </a:r>
                    </a:p>
                    <a:p>
                      <a:endParaRPr lang="de-DE" sz="1800" b="0" i="0" kern="1200" dirty="0">
                        <a:solidFill>
                          <a:schemeClr val="dk1"/>
                        </a:solidFill>
                        <a:effectLst/>
                        <a:latin typeface="+mn-lt"/>
                        <a:ea typeface="+mn-ea"/>
                        <a:cs typeface="+mn-cs"/>
                      </a:endParaRPr>
                    </a:p>
                  </a:txBody>
                  <a:tcPr/>
                </a:tc>
                <a:tc>
                  <a:txBody>
                    <a:bodyPr/>
                    <a:lstStyle/>
                    <a:p>
                      <a:r>
                        <a:rPr lang="de-DE" dirty="0"/>
                        <a:t>Sebastian &amp;</a:t>
                      </a:r>
                    </a:p>
                    <a:p>
                      <a:r>
                        <a:rPr lang="de-DE" dirty="0"/>
                        <a:t>Kai</a:t>
                      </a:r>
                    </a:p>
                  </a:txBody>
                  <a:tcPr/>
                </a:tc>
                <a:extLst>
                  <a:ext uri="{0D108BD9-81ED-4DB2-BD59-A6C34878D82A}">
                    <a16:rowId xmlns:a16="http://schemas.microsoft.com/office/drawing/2014/main" val="1710925145"/>
                  </a:ext>
                </a:extLst>
              </a:tr>
              <a:tr h="370840">
                <a:tc>
                  <a:txBody>
                    <a:bodyPr/>
                    <a:lstStyle/>
                    <a:p>
                      <a:r>
                        <a:rPr lang="de-DE" sz="1800" b="0" i="0" kern="1200" dirty="0">
                          <a:solidFill>
                            <a:schemeClr val="dk1"/>
                          </a:solidFill>
                          <a:effectLst/>
                          <a:latin typeface="+mn-lt"/>
                          <a:ea typeface="+mn-ea"/>
                          <a:cs typeface="+mn-cs"/>
                        </a:rPr>
                        <a:t>Bosseln 2025</a:t>
                      </a:r>
                    </a:p>
                    <a:p>
                      <a:endParaRPr lang="de-DE" sz="1800" b="0" i="0" kern="1200" dirty="0">
                        <a:solidFill>
                          <a:schemeClr val="dk1"/>
                        </a:solidFill>
                        <a:effectLst/>
                        <a:latin typeface="+mn-lt"/>
                        <a:ea typeface="+mn-ea"/>
                        <a:cs typeface="+mn-cs"/>
                      </a:endParaRPr>
                    </a:p>
                  </a:txBody>
                  <a:tcPr/>
                </a:tc>
                <a:tc>
                  <a:txBody>
                    <a:bodyPr/>
                    <a:lstStyle/>
                    <a:p>
                      <a:r>
                        <a:rPr lang="de-DE" dirty="0"/>
                        <a:t>Bernd &amp;</a:t>
                      </a:r>
                    </a:p>
                    <a:p>
                      <a:r>
                        <a:rPr lang="de-DE" dirty="0"/>
                        <a:t>Ossi</a:t>
                      </a:r>
                    </a:p>
                  </a:txBody>
                  <a:tcPr/>
                </a:tc>
                <a:extLst>
                  <a:ext uri="{0D108BD9-81ED-4DB2-BD59-A6C34878D82A}">
                    <a16:rowId xmlns:a16="http://schemas.microsoft.com/office/drawing/2014/main" val="3300737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Vatertag 2025</a:t>
                      </a:r>
                    </a:p>
                  </a:txBody>
                  <a:tcPr/>
                </a:tc>
                <a:tc>
                  <a:txBody>
                    <a:bodyPr/>
                    <a:lstStyle/>
                    <a:p>
                      <a:r>
                        <a:rPr lang="de-DE" dirty="0" err="1"/>
                        <a:t>Roka</a:t>
                      </a:r>
                      <a:r>
                        <a:rPr lang="de-DE" dirty="0"/>
                        <a:t> &amp;</a:t>
                      </a:r>
                    </a:p>
                    <a:p>
                      <a:r>
                        <a:rPr lang="de-DE" dirty="0"/>
                        <a:t>Bernd</a:t>
                      </a:r>
                    </a:p>
                  </a:txBody>
                  <a:tcPr/>
                </a:tc>
                <a:extLst>
                  <a:ext uri="{0D108BD9-81ED-4DB2-BD59-A6C34878D82A}">
                    <a16:rowId xmlns:a16="http://schemas.microsoft.com/office/drawing/2014/main" val="1573695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Outdoorkegeln 2025</a:t>
                      </a:r>
                    </a:p>
                    <a:p>
                      <a:endParaRPr lang="de-DE" sz="1800" b="0" i="0" kern="1200" dirty="0">
                        <a:solidFill>
                          <a:schemeClr val="dk1"/>
                        </a:solidFill>
                        <a:effectLst/>
                        <a:latin typeface="+mn-lt"/>
                        <a:ea typeface="+mn-ea"/>
                        <a:cs typeface="+mn-cs"/>
                      </a:endParaRPr>
                    </a:p>
                  </a:txBody>
                  <a:tcPr/>
                </a:tc>
                <a:tc>
                  <a:txBody>
                    <a:bodyPr/>
                    <a:lstStyle/>
                    <a:p>
                      <a:r>
                        <a:rPr lang="de-DE" dirty="0"/>
                        <a:t>Bernd</a:t>
                      </a:r>
                    </a:p>
                  </a:txBody>
                  <a:tcPr/>
                </a:tc>
                <a:extLst>
                  <a:ext uri="{0D108BD9-81ED-4DB2-BD59-A6C34878D82A}">
                    <a16:rowId xmlns:a16="http://schemas.microsoft.com/office/drawing/2014/main" val="17394568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kern="1200" dirty="0">
                          <a:solidFill>
                            <a:schemeClr val="dk1"/>
                          </a:solidFill>
                          <a:effectLst/>
                          <a:latin typeface="+mn-lt"/>
                          <a:ea typeface="+mn-ea"/>
                          <a:cs typeface="+mn-cs"/>
                        </a:rPr>
                        <a:t>Familientag: --&gt; 2025 --&gt; Keiner</a:t>
                      </a:r>
                      <a:endParaRPr lang="de-DE" sz="1800" b="0" i="0" kern="1200" dirty="0">
                        <a:solidFill>
                          <a:schemeClr val="dk1"/>
                        </a:solidFill>
                        <a:effectLst/>
                        <a:latin typeface="+mn-lt"/>
                        <a:ea typeface="+mn-ea"/>
                        <a:cs typeface="+mn-cs"/>
                      </a:endParaRPr>
                    </a:p>
                    <a:p>
                      <a:endParaRPr lang="de-DE" sz="1800" b="0" i="0" kern="1200" dirty="0">
                        <a:solidFill>
                          <a:schemeClr val="dk1"/>
                        </a:solidFill>
                        <a:effectLst/>
                        <a:latin typeface="+mn-lt"/>
                        <a:ea typeface="+mn-ea"/>
                        <a:cs typeface="+mn-cs"/>
                      </a:endParaRPr>
                    </a:p>
                  </a:txBody>
                  <a:tcPr/>
                </a:tc>
                <a:tc>
                  <a:txBody>
                    <a:bodyPr/>
                    <a:lstStyle/>
                    <a:p>
                      <a:endParaRPr lang="de-DE" dirty="0"/>
                    </a:p>
                  </a:txBody>
                  <a:tcPr/>
                </a:tc>
                <a:extLst>
                  <a:ext uri="{0D108BD9-81ED-4DB2-BD59-A6C34878D82A}">
                    <a16:rowId xmlns:a16="http://schemas.microsoft.com/office/drawing/2014/main" val="27986251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Weihnachtsfeier 2025</a:t>
                      </a:r>
                    </a:p>
                  </a:txBody>
                  <a:tcPr/>
                </a:tc>
                <a:tc>
                  <a:txBody>
                    <a:bodyPr/>
                    <a:lstStyle/>
                    <a:p>
                      <a:r>
                        <a:rPr lang="de-DE" dirty="0"/>
                        <a:t>Alf &amp;</a:t>
                      </a:r>
                    </a:p>
                    <a:p>
                      <a:r>
                        <a:rPr lang="de-DE" dirty="0"/>
                        <a:t>Tim</a:t>
                      </a:r>
                    </a:p>
                  </a:txBody>
                  <a:tcPr/>
                </a:tc>
                <a:extLst>
                  <a:ext uri="{0D108BD9-81ED-4DB2-BD59-A6C34878D82A}">
                    <a16:rowId xmlns:a16="http://schemas.microsoft.com/office/drawing/2014/main" val="2190339601"/>
                  </a:ext>
                </a:extLst>
              </a:tr>
            </a:tbl>
          </a:graphicData>
        </a:graphic>
      </p:graphicFrame>
    </p:spTree>
    <p:extLst>
      <p:ext uri="{BB962C8B-B14F-4D97-AF65-F5344CB8AC3E}">
        <p14:creationId xmlns:p14="http://schemas.microsoft.com/office/powerpoint/2010/main" val="391963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F828C-482F-96B2-1474-03087D99C9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CD91A8-1424-CCAB-EB5F-2EEBC66D6E31}"/>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31D39048-EC75-0CED-F27E-406CB5B1F860}"/>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F3EF96EA-F9B1-DC00-1233-661F795FB2F2}"/>
              </a:ext>
            </a:extLst>
          </p:cNvPr>
          <p:cNvGraphicFramePr>
            <a:graphicFrameLocks noGrp="1"/>
          </p:cNvGraphicFramePr>
          <p:nvPr>
            <p:extLst>
              <p:ext uri="{D42A27DB-BD31-4B8C-83A1-F6EECF244321}">
                <p14:modId xmlns:p14="http://schemas.microsoft.com/office/powerpoint/2010/main" val="452434489"/>
              </p:ext>
            </p:extLst>
          </p:nvPr>
        </p:nvGraphicFramePr>
        <p:xfrm>
          <a:off x="284673" y="2122149"/>
          <a:ext cx="11878568" cy="74168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sng" kern="1200" dirty="0">
                          <a:solidFill>
                            <a:schemeClr val="tx1"/>
                          </a:solidFill>
                          <a:effectLst/>
                          <a:latin typeface="+mn-lt"/>
                          <a:ea typeface="+mn-ea"/>
                          <a:cs typeface="+mn-cs"/>
                        </a:rPr>
                        <a:t>Termin Generalversammlung 2024</a:t>
                      </a:r>
                    </a:p>
                  </a:txBody>
                  <a:tcPr/>
                </a:tc>
                <a:tc>
                  <a:txBody>
                    <a:bodyPr/>
                    <a:lstStyle/>
                    <a:p>
                      <a:r>
                        <a:rPr lang="de-DE" dirty="0"/>
                        <a:t>Erledigt?</a:t>
                      </a:r>
                    </a:p>
                  </a:txBody>
                  <a:tcPr/>
                </a:tc>
                <a:extLst>
                  <a:ext uri="{0D108BD9-81ED-4DB2-BD59-A6C34878D82A}">
                    <a16:rowId xmlns:a16="http://schemas.microsoft.com/office/drawing/2014/main" val="3315243707"/>
                  </a:ext>
                </a:extLst>
              </a:tr>
              <a:tr h="370840">
                <a:tc>
                  <a:txBody>
                    <a:bodyPr/>
                    <a:lstStyle/>
                    <a:p>
                      <a:pPr lvl="0"/>
                      <a:r>
                        <a:rPr lang="de-DE" b="1" dirty="0"/>
                        <a:t>November: Einstimmig </a:t>
                      </a:r>
                      <a:r>
                        <a:rPr lang="de-DE" dirty="0"/>
                        <a:t>via Umfrage in der INFO-Gruppe durch Maik</a:t>
                      </a:r>
                    </a:p>
                  </a:txBody>
                  <a:tcPr/>
                </a:tc>
                <a:tc>
                  <a:txBody>
                    <a:bodyPr/>
                    <a:lstStyle/>
                    <a:p>
                      <a:r>
                        <a:rPr lang="de-DE" dirty="0"/>
                        <a:t>Ja</a:t>
                      </a:r>
                    </a:p>
                  </a:txBody>
                  <a:tcPr/>
                </a:tc>
                <a:extLst>
                  <a:ext uri="{0D108BD9-81ED-4DB2-BD59-A6C34878D82A}">
                    <a16:rowId xmlns:a16="http://schemas.microsoft.com/office/drawing/2014/main" val="1710925145"/>
                  </a:ext>
                </a:extLst>
              </a:tr>
            </a:tbl>
          </a:graphicData>
        </a:graphic>
      </p:graphicFrame>
    </p:spTree>
    <p:extLst>
      <p:ext uri="{BB962C8B-B14F-4D97-AF65-F5344CB8AC3E}">
        <p14:creationId xmlns:p14="http://schemas.microsoft.com/office/powerpoint/2010/main" val="420801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0308B-3542-6588-53F0-5CCC84ABC0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14FA5F-DE94-6EA7-B26C-FF08CD1149DA}"/>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2929770B-6AEE-46C1-9935-C2E08624C528}"/>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98F3784A-2A12-2A43-1F11-EA9CE53C3DFB}"/>
              </a:ext>
            </a:extLst>
          </p:cNvPr>
          <p:cNvGraphicFramePr>
            <a:graphicFrameLocks noGrp="1"/>
          </p:cNvGraphicFramePr>
          <p:nvPr>
            <p:extLst>
              <p:ext uri="{D42A27DB-BD31-4B8C-83A1-F6EECF244321}">
                <p14:modId xmlns:p14="http://schemas.microsoft.com/office/powerpoint/2010/main" val="2242913500"/>
              </p:ext>
            </p:extLst>
          </p:nvPr>
        </p:nvGraphicFramePr>
        <p:xfrm>
          <a:off x="284673" y="2122149"/>
          <a:ext cx="11878568" cy="376428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sng" kern="1200" dirty="0">
                          <a:solidFill>
                            <a:schemeClr val="tx1"/>
                          </a:solidFill>
                          <a:effectLst/>
                          <a:latin typeface="+mn-lt"/>
                          <a:ea typeface="+mn-ea"/>
                          <a:cs typeface="+mn-cs"/>
                        </a:rPr>
                        <a:t>Diverse Themen:</a:t>
                      </a:r>
                    </a:p>
                  </a:txBody>
                  <a:tcPr/>
                </a:tc>
                <a:tc>
                  <a:txBody>
                    <a:bodyPr/>
                    <a:lstStyle/>
                    <a:p>
                      <a:r>
                        <a:rPr lang="de-DE" dirty="0"/>
                        <a:t>Entscheidung:</a:t>
                      </a:r>
                    </a:p>
                  </a:txBody>
                  <a:tcPr/>
                </a:tc>
                <a:extLst>
                  <a:ext uri="{0D108BD9-81ED-4DB2-BD59-A6C34878D82A}">
                    <a16:rowId xmlns:a16="http://schemas.microsoft.com/office/drawing/2014/main" val="33152437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1" i="0" u="sng" kern="1200" dirty="0">
                          <a:solidFill>
                            <a:schemeClr val="dk1"/>
                          </a:solidFill>
                          <a:effectLst/>
                          <a:latin typeface="+mn-lt"/>
                          <a:ea typeface="+mn-ea"/>
                          <a:cs typeface="+mn-cs"/>
                        </a:rPr>
                        <a:t>Kasse:</a:t>
                      </a:r>
                    </a:p>
                  </a:txBody>
                  <a:tcPr/>
                </a:tc>
                <a:tc>
                  <a:txBody>
                    <a:bodyPr/>
                    <a:lstStyle/>
                    <a:p>
                      <a:endParaRPr lang="de-DE" dirty="0"/>
                    </a:p>
                  </a:txBody>
                  <a:tcPr/>
                </a:tc>
                <a:extLst>
                  <a:ext uri="{0D108BD9-81ED-4DB2-BD59-A6C34878D82A}">
                    <a16:rowId xmlns:a16="http://schemas.microsoft.com/office/drawing/2014/main" val="377592953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i="0" kern="1200" dirty="0">
                          <a:solidFill>
                            <a:schemeClr val="dk1"/>
                          </a:solidFill>
                          <a:effectLst/>
                          <a:latin typeface="+mn-lt"/>
                          <a:ea typeface="+mn-ea"/>
                          <a:cs typeface="+mn-cs"/>
                        </a:rPr>
                        <a:t>Dauerauftrag -- Fehlende Daueraufträge sind zum 31.12.2024 final einzurichten</a:t>
                      </a:r>
                    </a:p>
                  </a:txBody>
                  <a:tcPr/>
                </a:tc>
                <a:tc>
                  <a:txBody>
                    <a:bodyPr/>
                    <a:lstStyle/>
                    <a:p>
                      <a:r>
                        <a:rPr lang="de-DE" dirty="0"/>
                        <a:t>8 Ja</a:t>
                      </a:r>
                    </a:p>
                  </a:txBody>
                  <a:tcPr/>
                </a:tc>
                <a:extLst>
                  <a:ext uri="{0D108BD9-81ED-4DB2-BD59-A6C34878D82A}">
                    <a16:rowId xmlns:a16="http://schemas.microsoft.com/office/drawing/2014/main" val="282999285"/>
                  </a:ext>
                </a:extLst>
              </a:tr>
              <a:tr h="370840">
                <a:tc>
                  <a:txBody>
                    <a:bodyPr/>
                    <a:lstStyle/>
                    <a:p>
                      <a:pPr marL="285750" lvl="0" indent="-285750">
                        <a:buFont typeface="Arial" panose="020B0604020202020204" pitchFamily="34" charset="0"/>
                        <a:buChar char="•"/>
                      </a:pPr>
                      <a:r>
                        <a:rPr lang="de-DE" sz="1800" b="0" i="0" kern="1200" dirty="0">
                          <a:solidFill>
                            <a:schemeClr val="dk1"/>
                          </a:solidFill>
                          <a:effectLst/>
                          <a:latin typeface="+mn-lt"/>
                          <a:ea typeface="+mn-ea"/>
                          <a:cs typeface="+mn-cs"/>
                        </a:rPr>
                        <a:t>Vorgang offene Ausstände</a:t>
                      </a:r>
                    </a:p>
                    <a:p>
                      <a:pPr marL="742950" lvl="1" indent="-285750">
                        <a:buFont typeface="Arial" panose="020B0604020202020204" pitchFamily="34" charset="0"/>
                        <a:buChar char="•"/>
                      </a:pPr>
                      <a:r>
                        <a:rPr lang="de-DE" sz="1800" b="0" i="0" kern="1200" dirty="0">
                          <a:solidFill>
                            <a:schemeClr val="dk1"/>
                          </a:solidFill>
                          <a:effectLst/>
                          <a:latin typeface="+mn-lt"/>
                          <a:ea typeface="+mn-ea"/>
                          <a:cs typeface="+mn-cs"/>
                        </a:rPr>
                        <a:t>Sofern ein Kegelbruder keinen Dauerauftrag eingerichtet, dieser ebenso noch Verbindlichkeiten aufweist, ist dieser zu einer Kegelveranstaltung (Outdoorkegeln, Bosseln, etc.) ausgeschlossen. Jedoch kann der diese Ausstände vor Antritt einer Kegelveranstaltung ausgleichen und ist gleichermaßen zur Veranstaltung zugelassen.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e-DE" sz="1800" b="0"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8 Ja</a:t>
                      </a:r>
                    </a:p>
                    <a:p>
                      <a:endParaRPr lang="de-DE" dirty="0"/>
                    </a:p>
                  </a:txBody>
                  <a:tcPr/>
                </a:tc>
                <a:extLst>
                  <a:ext uri="{0D108BD9-81ED-4DB2-BD59-A6C34878D82A}">
                    <a16:rowId xmlns:a16="http://schemas.microsoft.com/office/drawing/2014/main" val="3540647751"/>
                  </a:ext>
                </a:extLst>
              </a:tr>
              <a:tr h="370840">
                <a:tc>
                  <a:txBody>
                    <a:bodyPr/>
                    <a:lstStyle/>
                    <a:p>
                      <a:pPr marL="285750" lvl="0" indent="-285750">
                        <a:buFont typeface="Arial" panose="020B0604020202020204" pitchFamily="34" charset="0"/>
                        <a:buChar char="•"/>
                      </a:pPr>
                      <a:r>
                        <a:rPr lang="de-DE" sz="1800" b="0" i="0" kern="1200" dirty="0">
                          <a:solidFill>
                            <a:schemeClr val="dk1"/>
                          </a:solidFill>
                          <a:effectLst/>
                          <a:latin typeface="+mn-lt"/>
                          <a:ea typeface="+mn-ea"/>
                          <a:cs typeface="+mn-cs"/>
                        </a:rPr>
                        <a:t>Voraussetzung für jeden Ausstand ist die Er-/Anmahnung durch den </a:t>
                      </a:r>
                      <a:r>
                        <a:rPr lang="de-DE" sz="1800" b="0" i="0" kern="1200" dirty="0" err="1">
                          <a:solidFill>
                            <a:schemeClr val="dk1"/>
                          </a:solidFill>
                          <a:effectLst/>
                          <a:latin typeface="+mn-lt"/>
                          <a:ea typeface="+mn-ea"/>
                          <a:cs typeface="+mn-cs"/>
                        </a:rPr>
                        <a:t>Kegelpapa</a:t>
                      </a:r>
                      <a:r>
                        <a:rPr lang="de-DE" sz="1800" b="0" i="0" kern="1200" dirty="0">
                          <a:solidFill>
                            <a:schemeClr val="dk1"/>
                          </a:solidFill>
                          <a:effectLst/>
                          <a:latin typeface="+mn-lt"/>
                          <a:ea typeface="+mn-ea"/>
                          <a:cs typeface="+mn-cs"/>
                        </a:rPr>
                        <a:t>  </a:t>
                      </a:r>
                    </a:p>
                    <a:p>
                      <a:pPr marL="742950" lvl="1" indent="-285750">
                        <a:buFont typeface="Arial" panose="020B0604020202020204" pitchFamily="34" charset="0"/>
                        <a:buChar char="•"/>
                      </a:pPr>
                      <a:r>
                        <a:rPr lang="de-DE" sz="1800" b="0" i="0" kern="1200" dirty="0">
                          <a:solidFill>
                            <a:schemeClr val="dk1"/>
                          </a:solidFill>
                          <a:effectLst/>
                          <a:latin typeface="+mn-lt"/>
                          <a:ea typeface="+mn-ea"/>
                          <a:cs typeface="+mn-cs"/>
                        </a:rPr>
                        <a:t>Ab erster Er- / Abmahnung kann nach 6 Monaten Ausstand / fehlender Dauerauftrag     ein Ausschlussverfahren durch den Kegelclub eingeleitet werden.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7 Ja,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1 Enthaltung</a:t>
                      </a:r>
                    </a:p>
                    <a:p>
                      <a:endParaRPr lang="de-DE" dirty="0"/>
                    </a:p>
                  </a:txBody>
                  <a:tcPr/>
                </a:tc>
                <a:extLst>
                  <a:ext uri="{0D108BD9-81ED-4DB2-BD59-A6C34878D82A}">
                    <a16:rowId xmlns:a16="http://schemas.microsoft.com/office/drawing/2014/main" val="2768071600"/>
                  </a:ext>
                </a:extLst>
              </a:tr>
            </a:tbl>
          </a:graphicData>
        </a:graphic>
      </p:graphicFrame>
    </p:spTree>
    <p:extLst>
      <p:ext uri="{BB962C8B-B14F-4D97-AF65-F5344CB8AC3E}">
        <p14:creationId xmlns:p14="http://schemas.microsoft.com/office/powerpoint/2010/main" val="170957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17FB-A2D4-DA8A-BB3F-1961A5FC9D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D9CEB8-B695-34E0-AAD5-2BB959693FBC}"/>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76F428C1-0DAC-436A-3551-E084C39EB9B2}"/>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07B55706-AB46-CB58-AC6C-2CA1034F558A}"/>
              </a:ext>
            </a:extLst>
          </p:cNvPr>
          <p:cNvGraphicFramePr>
            <a:graphicFrameLocks noGrp="1"/>
          </p:cNvGraphicFramePr>
          <p:nvPr>
            <p:extLst>
              <p:ext uri="{D42A27DB-BD31-4B8C-83A1-F6EECF244321}">
                <p14:modId xmlns:p14="http://schemas.microsoft.com/office/powerpoint/2010/main" val="4239989932"/>
              </p:ext>
            </p:extLst>
          </p:nvPr>
        </p:nvGraphicFramePr>
        <p:xfrm>
          <a:off x="284673" y="2122149"/>
          <a:ext cx="11878568" cy="457708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sng" kern="1200" dirty="0">
                          <a:solidFill>
                            <a:schemeClr val="tx1"/>
                          </a:solidFill>
                          <a:effectLst/>
                          <a:latin typeface="+mn-lt"/>
                          <a:ea typeface="+mn-ea"/>
                          <a:cs typeface="+mn-cs"/>
                        </a:rPr>
                        <a:t>Diverse Themen:</a:t>
                      </a:r>
                    </a:p>
                  </a:txBody>
                  <a:tcPr/>
                </a:tc>
                <a:tc>
                  <a:txBody>
                    <a:bodyPr/>
                    <a:lstStyle/>
                    <a:p>
                      <a:endParaRPr lang="de-DE" dirty="0"/>
                    </a:p>
                  </a:txBody>
                  <a:tcPr/>
                </a:tc>
                <a:extLst>
                  <a:ext uri="{0D108BD9-81ED-4DB2-BD59-A6C34878D82A}">
                    <a16:rowId xmlns:a16="http://schemas.microsoft.com/office/drawing/2014/main" val="3315243707"/>
                  </a:ext>
                </a:extLst>
              </a:tr>
              <a:tr h="370840">
                <a:tc gridSpan="2">
                  <a:txBody>
                    <a:bodyPr/>
                    <a:lstStyle/>
                    <a:p>
                      <a:r>
                        <a:rPr lang="de-DE" sz="1800" b="0" i="0" kern="1200" dirty="0">
                          <a:solidFill>
                            <a:schemeClr val="dk1"/>
                          </a:solidFill>
                          <a:effectLst/>
                          <a:latin typeface="+mn-lt"/>
                          <a:ea typeface="+mn-ea"/>
                          <a:cs typeface="+mn-cs"/>
                        </a:rPr>
                        <a:t>Wie kann ein Ausschlussverfahren aussehen?</a:t>
                      </a:r>
                    </a:p>
                    <a:p>
                      <a:r>
                        <a:rPr lang="de-DE" sz="1800" b="0" i="0" kern="1200" dirty="0">
                          <a:solidFill>
                            <a:schemeClr val="dk1"/>
                          </a:solidFill>
                          <a:effectLst/>
                          <a:latin typeface="+mn-lt"/>
                          <a:ea typeface="+mn-ea"/>
                          <a:cs typeface="+mn-cs"/>
                        </a:rPr>
                        <a:t>Absprache in der Gruppe während der Generalversammlung:</a:t>
                      </a:r>
                    </a:p>
                    <a:p>
                      <a:pPr marL="800100" lvl="1" indent="-342900">
                        <a:buFont typeface="+mj-lt"/>
                        <a:buAutoNum type="arabicPeriod"/>
                      </a:pPr>
                      <a:r>
                        <a:rPr lang="de-DE" sz="1800" b="0" i="0" kern="1200" dirty="0">
                          <a:solidFill>
                            <a:schemeClr val="dk1"/>
                          </a:solidFill>
                          <a:effectLst/>
                          <a:latin typeface="+mn-lt"/>
                          <a:ea typeface="+mn-ea"/>
                          <a:cs typeface="+mn-cs"/>
                        </a:rPr>
                        <a:t>Einleitung des Ausscheidungsverfahren nach 6 Monaten nach erster Ermahnung</a:t>
                      </a:r>
                    </a:p>
                    <a:p>
                      <a:pPr marL="800100" lvl="1" indent="-342900">
                        <a:buFont typeface="+mj-lt"/>
                        <a:buAutoNum type="arabicPeriod"/>
                      </a:pPr>
                      <a:r>
                        <a:rPr lang="de-DE" sz="1800" b="0" i="0" kern="1200" dirty="0">
                          <a:solidFill>
                            <a:schemeClr val="dk1"/>
                          </a:solidFill>
                          <a:effectLst/>
                          <a:latin typeface="+mn-lt"/>
                          <a:ea typeface="+mn-ea"/>
                          <a:cs typeface="+mn-cs"/>
                        </a:rPr>
                        <a:t>Eine Pausierung von den monatlichen Kegelabenden ist ausgeschlossen</a:t>
                      </a:r>
                    </a:p>
                    <a:p>
                      <a:pPr marL="800100" lvl="1" indent="-342900">
                        <a:buFont typeface="+mj-lt"/>
                        <a:buAutoNum type="arabicPeriod"/>
                      </a:pPr>
                      <a:r>
                        <a:rPr lang="de-DE" sz="1800" b="0" i="0" kern="1200" dirty="0">
                          <a:solidFill>
                            <a:schemeClr val="dk1"/>
                          </a:solidFill>
                          <a:effectLst/>
                          <a:latin typeface="+mn-lt"/>
                          <a:ea typeface="+mn-ea"/>
                          <a:cs typeface="+mn-cs"/>
                        </a:rPr>
                        <a:t>Sofern nach Ablauf der Frist von 6 Monaten inkl. erster vorheriger Ermahnung kein Dauerauftrag und/oder offene Verbindlichkeiten getilgt wurden, erfolgt automatisch ein Ausschluss vom Kegelclub inkl. Ausschluss aus der WhatsApp-Gruppe o.ä. durch den </a:t>
                      </a:r>
                      <a:r>
                        <a:rPr lang="de-DE" sz="1800" b="0" i="0" kern="1200" dirty="0" err="1">
                          <a:solidFill>
                            <a:schemeClr val="dk1"/>
                          </a:solidFill>
                          <a:effectLst/>
                          <a:latin typeface="+mn-lt"/>
                          <a:ea typeface="+mn-ea"/>
                          <a:cs typeface="+mn-cs"/>
                        </a:rPr>
                        <a:t>Kegelpapa</a:t>
                      </a:r>
                      <a:r>
                        <a:rPr lang="de-DE" sz="1800" b="0" i="0" kern="1200" dirty="0">
                          <a:solidFill>
                            <a:schemeClr val="dk1"/>
                          </a:solidFill>
                          <a:effectLst/>
                          <a:latin typeface="+mn-lt"/>
                          <a:ea typeface="+mn-ea"/>
                          <a:cs typeface="+mn-cs"/>
                        </a:rPr>
                        <a:t>.</a:t>
                      </a:r>
                    </a:p>
                    <a:p>
                      <a:pPr marL="800100" lvl="1" indent="-342900">
                        <a:buFont typeface="+mj-lt"/>
                        <a:buAutoNum type="arabicPeriod"/>
                      </a:pPr>
                      <a:r>
                        <a:rPr lang="de-DE" sz="1800" b="0" i="0" kern="1200" dirty="0">
                          <a:solidFill>
                            <a:schemeClr val="dk1"/>
                          </a:solidFill>
                          <a:effectLst/>
                          <a:latin typeface="+mn-lt"/>
                          <a:ea typeface="+mn-ea"/>
                          <a:cs typeface="+mn-cs"/>
                        </a:rPr>
                        <a:t>Sofern innerhalb der 6 Monatsfrist inkl. erster vorheriger Ermahnung ein Tilgungsplan oder sonstige Vereinbarung mit dem </a:t>
                      </a:r>
                      <a:r>
                        <a:rPr lang="de-DE" sz="1800" b="0" i="0" kern="1200" dirty="0" err="1">
                          <a:solidFill>
                            <a:schemeClr val="dk1"/>
                          </a:solidFill>
                          <a:effectLst/>
                          <a:latin typeface="+mn-lt"/>
                          <a:ea typeface="+mn-ea"/>
                          <a:cs typeface="+mn-cs"/>
                        </a:rPr>
                        <a:t>Kegelpapa</a:t>
                      </a:r>
                      <a:r>
                        <a:rPr lang="de-DE" sz="1800" b="0" i="0" kern="1200" dirty="0">
                          <a:solidFill>
                            <a:schemeClr val="dk1"/>
                          </a:solidFill>
                          <a:effectLst/>
                          <a:latin typeface="+mn-lt"/>
                          <a:ea typeface="+mn-ea"/>
                          <a:cs typeface="+mn-cs"/>
                        </a:rPr>
                        <a:t> / Kasse getroffen wurde, wird das Ausschlussverfahren gestundet. Abweichung vom Tilgungsplan oder sonstiger Vereinbarung führt automatisch zur Wiederaufnahme des Ausschlussverfahrens.</a:t>
                      </a:r>
                    </a:p>
                    <a:p>
                      <a:pPr marL="800100" lvl="1" indent="-342900">
                        <a:buFont typeface="+mj-lt"/>
                        <a:buAutoNum type="arabicPeriod"/>
                      </a:pPr>
                      <a:r>
                        <a:rPr lang="de-DE" sz="1800" b="0" i="0" kern="1200" dirty="0">
                          <a:solidFill>
                            <a:schemeClr val="dk1"/>
                          </a:solidFill>
                          <a:effectLst/>
                          <a:latin typeface="+mn-lt"/>
                          <a:ea typeface="+mn-ea"/>
                          <a:cs typeface="+mn-cs"/>
                        </a:rPr>
                        <a:t>Eine Rückzahlung vom möglichen und vorherigen einbezahlten Guthaben durch Vorjahre oder Vormonate ist ausgeschlossen.</a:t>
                      </a:r>
                    </a:p>
                    <a:p>
                      <a:pPr marL="1257300" lvl="2" indent="-342900">
                        <a:buFont typeface="+mj-lt"/>
                        <a:buAutoNum type="arabicPeriod"/>
                      </a:pPr>
                      <a:endParaRPr lang="de-DE" sz="1800" b="0" i="0" kern="1200" dirty="0">
                        <a:solidFill>
                          <a:schemeClr val="dk1"/>
                        </a:solidFill>
                        <a:effectLst/>
                        <a:latin typeface="+mn-lt"/>
                        <a:ea typeface="+mn-ea"/>
                        <a:cs typeface="+mn-cs"/>
                      </a:endParaRPr>
                    </a:p>
                    <a:p>
                      <a:pPr marL="914400" lvl="2" indent="0">
                        <a:buFont typeface="+mj-lt"/>
                        <a:buNone/>
                      </a:pPr>
                      <a:r>
                        <a:rPr lang="de-DE" sz="1800" b="1" i="1" kern="1200" dirty="0">
                          <a:solidFill>
                            <a:schemeClr val="dk1"/>
                          </a:solidFill>
                          <a:effectLst/>
                          <a:latin typeface="+mn-lt"/>
                          <a:ea typeface="+mn-ea"/>
                          <a:cs typeface="+mn-cs"/>
                        </a:rPr>
                        <a:t>Zugestimmt haben insgesamt 100% der Anwesenden Kegelbrüder</a:t>
                      </a:r>
                    </a:p>
                  </a:txBody>
                  <a:tcPr/>
                </a:tc>
                <a:tc hMerge="1">
                  <a:txBody>
                    <a:bodyPr/>
                    <a:lstStyle/>
                    <a:p>
                      <a:endParaRPr lang="de-DE" dirty="0"/>
                    </a:p>
                  </a:txBody>
                  <a:tcPr/>
                </a:tc>
                <a:extLst>
                  <a:ext uri="{0D108BD9-81ED-4DB2-BD59-A6C34878D82A}">
                    <a16:rowId xmlns:a16="http://schemas.microsoft.com/office/drawing/2014/main" val="1710925145"/>
                  </a:ext>
                </a:extLst>
              </a:tr>
            </a:tbl>
          </a:graphicData>
        </a:graphic>
      </p:graphicFrame>
    </p:spTree>
    <p:extLst>
      <p:ext uri="{BB962C8B-B14F-4D97-AF65-F5344CB8AC3E}">
        <p14:creationId xmlns:p14="http://schemas.microsoft.com/office/powerpoint/2010/main" val="369572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3450E-3DE0-89E3-5507-4EF3A30119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5F4286-48EF-D00F-EFAE-67FC8B38677B}"/>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F9C52DBC-88AB-0F78-FD14-9BDD90B77E65}"/>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8D0F2368-5A82-D800-031C-9981A9EB5B66}"/>
              </a:ext>
            </a:extLst>
          </p:cNvPr>
          <p:cNvGraphicFramePr>
            <a:graphicFrameLocks noGrp="1"/>
          </p:cNvGraphicFramePr>
          <p:nvPr>
            <p:extLst>
              <p:ext uri="{D42A27DB-BD31-4B8C-83A1-F6EECF244321}">
                <p14:modId xmlns:p14="http://schemas.microsoft.com/office/powerpoint/2010/main" val="3128169929"/>
              </p:ext>
            </p:extLst>
          </p:nvPr>
        </p:nvGraphicFramePr>
        <p:xfrm>
          <a:off x="284673" y="2122149"/>
          <a:ext cx="11878568" cy="384556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sng" kern="1200" dirty="0">
                          <a:solidFill>
                            <a:schemeClr val="tx1"/>
                          </a:solidFill>
                          <a:effectLst/>
                          <a:latin typeface="+mn-lt"/>
                          <a:ea typeface="+mn-ea"/>
                          <a:cs typeface="+mn-cs"/>
                        </a:rPr>
                        <a:t>Diverse Themen:</a:t>
                      </a:r>
                    </a:p>
                  </a:txBody>
                  <a:tcPr/>
                </a:tc>
                <a:tc>
                  <a:txBody>
                    <a:bodyPr/>
                    <a:lstStyle/>
                    <a:p>
                      <a:r>
                        <a:rPr lang="de-DE" dirty="0"/>
                        <a:t>Entscheidung:</a:t>
                      </a:r>
                    </a:p>
                  </a:txBody>
                  <a:tcPr/>
                </a:tc>
                <a:extLst>
                  <a:ext uri="{0D108BD9-81ED-4DB2-BD59-A6C34878D82A}">
                    <a16:rowId xmlns:a16="http://schemas.microsoft.com/office/drawing/2014/main" val="331524370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1" dirty="0"/>
                        <a:t>Familientag / Sommerfest: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--&gt; Entfällt künftig und ist ersetzt durch Cliquenschützenfest</a:t>
                      </a:r>
                      <a:endParaRPr lang="de-DE" sz="1800" b="1" i="0" u="sng" kern="1200" dirty="0">
                        <a:solidFill>
                          <a:schemeClr val="dk1"/>
                        </a:solidFill>
                        <a:effectLst/>
                        <a:latin typeface="+mn-lt"/>
                        <a:ea typeface="+mn-ea"/>
                        <a:cs typeface="+mn-cs"/>
                      </a:endParaRPr>
                    </a:p>
                  </a:txBody>
                  <a:tcPr/>
                </a:tc>
                <a:tc>
                  <a:txBody>
                    <a:bodyPr/>
                    <a:lstStyle/>
                    <a:p>
                      <a:r>
                        <a:rPr lang="de-DE" dirty="0"/>
                        <a:t>8 Ja</a:t>
                      </a:r>
                    </a:p>
                  </a:txBody>
                  <a:tcPr/>
                </a:tc>
                <a:extLst>
                  <a:ext uri="{0D108BD9-81ED-4DB2-BD59-A6C34878D82A}">
                    <a16:rowId xmlns:a16="http://schemas.microsoft.com/office/drawing/2014/main" val="3775929534"/>
                  </a:ext>
                </a:extLst>
              </a:tr>
              <a:tr h="370840">
                <a:tc>
                  <a:txBody>
                    <a:bodyPr/>
                    <a:lstStyle/>
                    <a:p>
                      <a:pPr marL="285750" indent="-285750">
                        <a:buFont typeface="Arial" panose="020B0604020202020204" pitchFamily="34" charset="0"/>
                        <a:buChar char="•"/>
                      </a:pPr>
                      <a:r>
                        <a:rPr lang="de-DE" sz="1800" b="1" i="0" kern="1200" dirty="0">
                          <a:solidFill>
                            <a:schemeClr val="dk1"/>
                          </a:solidFill>
                          <a:effectLst/>
                          <a:latin typeface="+mn-lt"/>
                          <a:ea typeface="+mn-ea"/>
                          <a:cs typeface="+mn-cs"/>
                        </a:rPr>
                        <a:t>Veränderung "Frei Trinken" von unter 6 Personen (derzeit) auf                                         unter 5 Personen (4 Personen oder weniger):</a:t>
                      </a:r>
                    </a:p>
                    <a:p>
                      <a:pPr marL="285750" indent="-285750">
                        <a:buFont typeface="Arial" panose="020B0604020202020204" pitchFamily="34" charset="0"/>
                        <a:buChar char="•"/>
                      </a:pPr>
                      <a:r>
                        <a:rPr lang="de-DE" sz="1800" b="0" i="0" kern="1200" dirty="0">
                          <a:solidFill>
                            <a:schemeClr val="dk1"/>
                          </a:solidFill>
                          <a:effectLst/>
                          <a:latin typeface="+mn-lt"/>
                          <a:ea typeface="+mn-ea"/>
                          <a:cs typeface="+mn-cs"/>
                        </a:rPr>
                        <a:t>Bei Beteiligung von 4 Personen kann die abendliche Rechnung aus der Kegelkasse gezahlt werden.</a:t>
                      </a:r>
                    </a:p>
                    <a:p>
                      <a:pPr marL="285750" indent="-285750">
                        <a:buFont typeface="Arial" panose="020B0604020202020204" pitchFamily="34" charset="0"/>
                        <a:buChar char="•"/>
                      </a:pPr>
                      <a:r>
                        <a:rPr lang="de-DE" sz="1800" b="0" i="0" kern="1200" dirty="0">
                          <a:solidFill>
                            <a:schemeClr val="dk1"/>
                          </a:solidFill>
                          <a:effectLst/>
                          <a:latin typeface="+mn-lt"/>
                          <a:ea typeface="+mn-ea"/>
                          <a:cs typeface="+mn-cs"/>
                        </a:rPr>
                        <a:t>An der Obergrenze von 200€ exklusive Kegelbahn (30€) bleibt bestehen.    </a:t>
                      </a:r>
                    </a:p>
                    <a:p>
                      <a:pPr marL="285750" indent="-285750">
                        <a:buFont typeface="Arial" panose="020B0604020202020204" pitchFamily="34" charset="0"/>
                        <a:buChar char="•"/>
                      </a:pPr>
                      <a:endParaRPr lang="de-DE" sz="1800" b="0" i="0" kern="1200" dirty="0">
                        <a:solidFill>
                          <a:schemeClr val="dk1"/>
                        </a:solidFill>
                        <a:effectLst/>
                        <a:latin typeface="+mn-lt"/>
                        <a:ea typeface="+mn-ea"/>
                        <a:cs typeface="+mn-cs"/>
                      </a:endParaRPr>
                    </a:p>
                    <a:p>
                      <a:pPr marL="285750" indent="-285750">
                        <a:buFont typeface="Arial" panose="020B0604020202020204" pitchFamily="34" charset="0"/>
                        <a:buChar char="•"/>
                      </a:pPr>
                      <a:r>
                        <a:rPr lang="de-DE" sz="1800" b="0" i="0" kern="1200" dirty="0">
                          <a:solidFill>
                            <a:schemeClr val="dk1"/>
                          </a:solidFill>
                          <a:effectLst/>
                          <a:latin typeface="+mn-lt"/>
                          <a:ea typeface="+mn-ea"/>
                          <a:cs typeface="+mn-cs"/>
                        </a:rPr>
                        <a:t>Infolge dessen, dass ein "Frei Trinken" eintritt wird der derzeit kein </a:t>
                      </a:r>
                      <a:r>
                        <a:rPr lang="de-DE" sz="1800" b="0" i="0" kern="1200" dirty="0" err="1">
                          <a:solidFill>
                            <a:schemeClr val="dk1"/>
                          </a:solidFill>
                          <a:effectLst/>
                          <a:latin typeface="+mn-lt"/>
                          <a:ea typeface="+mn-ea"/>
                          <a:cs typeface="+mn-cs"/>
                        </a:rPr>
                        <a:t>Strafenschnitt</a:t>
                      </a:r>
                      <a:r>
                        <a:rPr lang="de-DE" sz="1800" b="0" i="0" kern="1200" dirty="0">
                          <a:solidFill>
                            <a:schemeClr val="dk1"/>
                          </a:solidFill>
                          <a:effectLst/>
                          <a:latin typeface="+mn-lt"/>
                          <a:ea typeface="+mn-ea"/>
                          <a:cs typeface="+mn-cs"/>
                        </a:rPr>
                        <a:t> durch mangelnde Aufnahme von Strafen nicht ermittelt. Die Veränderung des </a:t>
                      </a:r>
                      <a:r>
                        <a:rPr lang="de-DE" sz="1800" b="0" i="0" kern="1200" dirty="0" err="1">
                          <a:solidFill>
                            <a:schemeClr val="dk1"/>
                          </a:solidFill>
                          <a:effectLst/>
                          <a:latin typeface="+mn-lt"/>
                          <a:ea typeface="+mn-ea"/>
                          <a:cs typeface="+mn-cs"/>
                        </a:rPr>
                        <a:t>Strafenschnitts</a:t>
                      </a:r>
                      <a:r>
                        <a:rPr lang="de-DE" sz="1800" b="0" i="0" kern="1200" dirty="0">
                          <a:solidFill>
                            <a:schemeClr val="dk1"/>
                          </a:solidFill>
                          <a:effectLst/>
                          <a:latin typeface="+mn-lt"/>
                          <a:ea typeface="+mn-ea"/>
                          <a:cs typeface="+mn-cs"/>
                        </a:rPr>
                        <a:t> wird von 0€ auf den monatlichen </a:t>
                      </a:r>
                      <a:r>
                        <a:rPr lang="de-DE" sz="1800" b="0" i="0" kern="1200" dirty="0" err="1">
                          <a:solidFill>
                            <a:schemeClr val="dk1"/>
                          </a:solidFill>
                          <a:effectLst/>
                          <a:latin typeface="+mn-lt"/>
                          <a:ea typeface="+mn-ea"/>
                          <a:cs typeface="+mn-cs"/>
                        </a:rPr>
                        <a:t>Strafenschnitt</a:t>
                      </a:r>
                      <a:r>
                        <a:rPr lang="de-DE" sz="1800" b="0" i="0" kern="1200" dirty="0">
                          <a:solidFill>
                            <a:schemeClr val="dk1"/>
                          </a:solidFill>
                          <a:effectLst/>
                          <a:latin typeface="+mn-lt"/>
                          <a:ea typeface="+mn-ea"/>
                          <a:cs typeface="+mn-cs"/>
                        </a:rPr>
                        <a:t> 15€ angehoben. Sofern die Bahn abgesagt wird, wird kein </a:t>
                      </a:r>
                      <a:r>
                        <a:rPr lang="de-DE" sz="1800" b="0" i="0" kern="1200" dirty="0" err="1">
                          <a:solidFill>
                            <a:schemeClr val="dk1"/>
                          </a:solidFill>
                          <a:effectLst/>
                          <a:latin typeface="+mn-lt"/>
                          <a:ea typeface="+mn-ea"/>
                          <a:cs typeface="+mn-cs"/>
                        </a:rPr>
                        <a:t>Strafenschnitt</a:t>
                      </a:r>
                      <a:r>
                        <a:rPr lang="de-DE" sz="1800" b="0" i="0" kern="1200" dirty="0">
                          <a:solidFill>
                            <a:schemeClr val="dk1"/>
                          </a:solidFill>
                          <a:effectLst/>
                          <a:latin typeface="+mn-lt"/>
                          <a:ea typeface="+mn-ea"/>
                          <a:cs typeface="+mn-cs"/>
                        </a:rPr>
                        <a:t> erhoben, auch dann nicht, wenn Kosten für die Bahn anfallen</a:t>
                      </a:r>
                    </a:p>
                  </a:txBody>
                  <a:tcPr/>
                </a:tc>
                <a:tc>
                  <a:txBody>
                    <a:bodyPr/>
                    <a:lstStyle/>
                    <a:p>
                      <a:r>
                        <a:rPr lang="de-DE" dirty="0"/>
                        <a:t>5 Ja, 3 Nein</a:t>
                      </a:r>
                    </a:p>
                  </a:txBody>
                  <a:tcPr/>
                </a:tc>
                <a:extLst>
                  <a:ext uri="{0D108BD9-81ED-4DB2-BD59-A6C34878D82A}">
                    <a16:rowId xmlns:a16="http://schemas.microsoft.com/office/drawing/2014/main" val="282999285"/>
                  </a:ext>
                </a:extLst>
              </a:tr>
            </a:tbl>
          </a:graphicData>
        </a:graphic>
      </p:graphicFrame>
    </p:spTree>
    <p:extLst>
      <p:ext uri="{BB962C8B-B14F-4D97-AF65-F5344CB8AC3E}">
        <p14:creationId xmlns:p14="http://schemas.microsoft.com/office/powerpoint/2010/main" val="426938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B71A-8F68-67C1-E67D-8207412405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EBEF52-1913-4199-2379-A114A3B6DD95}"/>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55090745-640F-C380-66AB-3AA9CDB40B47}"/>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78F09846-B66D-DE6C-48A6-C14396348E11}"/>
              </a:ext>
            </a:extLst>
          </p:cNvPr>
          <p:cNvGraphicFramePr>
            <a:graphicFrameLocks noGrp="1"/>
          </p:cNvGraphicFramePr>
          <p:nvPr>
            <p:extLst>
              <p:ext uri="{D42A27DB-BD31-4B8C-83A1-F6EECF244321}">
                <p14:modId xmlns:p14="http://schemas.microsoft.com/office/powerpoint/2010/main" val="3111118022"/>
              </p:ext>
            </p:extLst>
          </p:nvPr>
        </p:nvGraphicFramePr>
        <p:xfrm>
          <a:off x="284673" y="2122149"/>
          <a:ext cx="11878568" cy="357124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sng" kern="1200" dirty="0">
                          <a:solidFill>
                            <a:schemeClr val="tx1"/>
                          </a:solidFill>
                          <a:effectLst/>
                          <a:latin typeface="+mn-lt"/>
                          <a:ea typeface="+mn-ea"/>
                          <a:cs typeface="+mn-cs"/>
                        </a:rPr>
                        <a:t>Diverse Themen:</a:t>
                      </a:r>
                    </a:p>
                  </a:txBody>
                  <a:tcPr/>
                </a:tc>
                <a:tc>
                  <a:txBody>
                    <a:bodyPr/>
                    <a:lstStyle/>
                    <a:p>
                      <a:r>
                        <a:rPr lang="de-DE" dirty="0"/>
                        <a:t>Entscheidung:</a:t>
                      </a:r>
                    </a:p>
                  </a:txBody>
                  <a:tcPr/>
                </a:tc>
                <a:extLst>
                  <a:ext uri="{0D108BD9-81ED-4DB2-BD59-A6C34878D82A}">
                    <a16:rowId xmlns:a16="http://schemas.microsoft.com/office/drawing/2014/main" val="3315243707"/>
                  </a:ext>
                </a:extLst>
              </a:tr>
              <a:tr h="370840">
                <a:tc>
                  <a:txBody>
                    <a:bodyPr/>
                    <a:lstStyle/>
                    <a:p>
                      <a:r>
                        <a:rPr lang="de-DE" sz="1800" b="1" i="0" kern="1200" dirty="0">
                          <a:solidFill>
                            <a:schemeClr val="dk1"/>
                          </a:solidFill>
                          <a:effectLst/>
                          <a:latin typeface="+mn-lt"/>
                          <a:ea typeface="+mn-ea"/>
                          <a:cs typeface="+mn-cs"/>
                        </a:rPr>
                        <a:t>Sonder-KCPC-Kleidung zum Outdoorkegeln?</a:t>
                      </a:r>
                    </a:p>
                    <a:p>
                      <a:r>
                        <a:rPr lang="de-DE" sz="1800" b="0" i="0" kern="1200" dirty="0">
                          <a:solidFill>
                            <a:schemeClr val="dk1"/>
                          </a:solidFill>
                          <a:effectLst/>
                          <a:latin typeface="+mn-lt"/>
                          <a:ea typeface="+mn-ea"/>
                          <a:cs typeface="+mn-cs"/>
                        </a:rPr>
                        <a:t>Trikot-Stoff / Multifunktionsshirt</a:t>
                      </a:r>
                    </a:p>
                    <a:p>
                      <a:pPr lvl="1"/>
                      <a:r>
                        <a:rPr lang="de-DE" sz="1800" b="0" i="0" kern="1200" dirty="0">
                          <a:solidFill>
                            <a:schemeClr val="dk1"/>
                          </a:solidFill>
                          <a:effectLst/>
                          <a:latin typeface="+mn-lt"/>
                          <a:ea typeface="+mn-ea"/>
                          <a:cs typeface="+mn-cs"/>
                        </a:rPr>
                        <a:t>Ein Multifunktionsshirt wird in einer neutralen Farbe, nicht schwarz als Test bestellt.</a:t>
                      </a:r>
                    </a:p>
                    <a:p>
                      <a:pPr lvl="1"/>
                      <a:r>
                        <a:rPr lang="de-DE" sz="1800" b="0" i="0" kern="1200" dirty="0">
                          <a:solidFill>
                            <a:schemeClr val="dk1"/>
                          </a:solidFill>
                          <a:effectLst/>
                          <a:latin typeface="+mn-lt"/>
                          <a:ea typeface="+mn-ea"/>
                          <a:cs typeface="+mn-cs"/>
                        </a:rPr>
                        <a:t>Kostenpunkt für den Test ca.40€</a:t>
                      </a:r>
                    </a:p>
                    <a:p>
                      <a:pPr lvl="1"/>
                      <a:r>
                        <a:rPr lang="de-DE" sz="1800" b="0" i="0" kern="1200" dirty="0">
                          <a:solidFill>
                            <a:schemeClr val="dk1"/>
                          </a:solidFill>
                          <a:effectLst/>
                          <a:latin typeface="+mn-lt"/>
                          <a:ea typeface="+mn-ea"/>
                          <a:cs typeface="+mn-cs"/>
                        </a:rPr>
                        <a:t>Test-Person --&gt; Maik während der Gartenarbeit um schnelle Geruchsbildung während des Tragens feststellen zu können und ob es sich somit lohnt, diese Anschaffung für den Club zu tätigen.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7 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Heinrich abwesend</a:t>
                      </a:r>
                    </a:p>
                    <a:p>
                      <a:endParaRPr lang="de-DE" dirty="0"/>
                    </a:p>
                    <a:p>
                      <a:r>
                        <a:rPr lang="de-DE" dirty="0"/>
                        <a:t>Offen in 2025</a:t>
                      </a:r>
                    </a:p>
                  </a:txBody>
                  <a:tcPr/>
                </a:tc>
                <a:extLst>
                  <a:ext uri="{0D108BD9-81ED-4DB2-BD59-A6C34878D82A}">
                    <a16:rowId xmlns:a16="http://schemas.microsoft.com/office/drawing/2014/main" val="3775929534"/>
                  </a:ext>
                </a:extLst>
              </a:tr>
              <a:tr h="370840">
                <a:tc>
                  <a:txBody>
                    <a:bodyPr/>
                    <a:lstStyle/>
                    <a:p>
                      <a:r>
                        <a:rPr lang="de-DE" sz="1800" b="1" i="0" kern="1200" dirty="0">
                          <a:solidFill>
                            <a:schemeClr val="dk1"/>
                          </a:solidFill>
                          <a:effectLst/>
                          <a:latin typeface="+mn-lt"/>
                          <a:ea typeface="+mn-ea"/>
                          <a:cs typeface="+mn-cs"/>
                        </a:rPr>
                        <a:t>Vereinslied</a:t>
                      </a:r>
                    </a:p>
                    <a:p>
                      <a:r>
                        <a:rPr lang="de-DE" sz="1800" b="0" i="0" kern="1200" dirty="0">
                          <a:solidFill>
                            <a:schemeClr val="dk1"/>
                          </a:solidFill>
                          <a:effectLst/>
                          <a:latin typeface="+mn-lt"/>
                          <a:ea typeface="+mn-ea"/>
                          <a:cs typeface="+mn-cs"/>
                        </a:rPr>
                        <a:t>Es wird ein Vereinslied gewünscht.</a:t>
                      </a:r>
                    </a:p>
                    <a:p>
                      <a:endParaRPr lang="de-DE" sz="1800" b="0" i="0" kern="1200" dirty="0">
                        <a:solidFill>
                          <a:schemeClr val="dk1"/>
                        </a:solidFill>
                        <a:effectLst/>
                        <a:latin typeface="+mn-lt"/>
                        <a:ea typeface="+mn-ea"/>
                        <a:cs typeface="+mn-cs"/>
                      </a:endParaRPr>
                    </a:p>
                    <a:p>
                      <a:r>
                        <a:rPr lang="de-DE" sz="1800" b="0" i="0" kern="1200" dirty="0">
                          <a:solidFill>
                            <a:schemeClr val="dk1"/>
                          </a:solidFill>
                          <a:effectLst/>
                          <a:latin typeface="+mn-lt"/>
                          <a:ea typeface="+mn-ea"/>
                          <a:cs typeface="+mn-cs"/>
                        </a:rPr>
                        <a:t>Bernd, Kai &amp; Roland begibt sich auf die Suche und wird berichten.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Offen in 2025</a:t>
                      </a:r>
                    </a:p>
                    <a:p>
                      <a:endParaRPr lang="de-DE" dirty="0"/>
                    </a:p>
                  </a:txBody>
                  <a:tcPr/>
                </a:tc>
                <a:extLst>
                  <a:ext uri="{0D108BD9-81ED-4DB2-BD59-A6C34878D82A}">
                    <a16:rowId xmlns:a16="http://schemas.microsoft.com/office/drawing/2014/main" val="282999285"/>
                  </a:ext>
                </a:extLst>
              </a:tr>
            </a:tbl>
          </a:graphicData>
        </a:graphic>
      </p:graphicFrame>
    </p:spTree>
    <p:extLst>
      <p:ext uri="{BB962C8B-B14F-4D97-AF65-F5344CB8AC3E}">
        <p14:creationId xmlns:p14="http://schemas.microsoft.com/office/powerpoint/2010/main" val="1599610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03B54-EB4E-0328-2F26-89533C1B4961}"/>
            </a:ext>
          </a:extLst>
        </p:cNvPr>
        <p:cNvGrpSpPr/>
        <p:nvPr/>
      </p:nvGrpSpPr>
      <p:grpSpPr>
        <a:xfrm>
          <a:off x="0" y="0"/>
          <a:ext cx="0" cy="0"/>
          <a:chOff x="0" y="0"/>
          <a:chExt cx="0" cy="0"/>
        </a:xfrm>
      </p:grpSpPr>
      <p:sp>
        <p:nvSpPr>
          <p:cNvPr id="15" name="Rechteck 14">
            <a:extLst>
              <a:ext uri="{FF2B5EF4-FFF2-40B4-BE49-F238E27FC236}">
                <a16:creationId xmlns:a16="http://schemas.microsoft.com/office/drawing/2014/main" id="{CEA1C796-CCC3-CA7F-3475-FBC83C1ABE91}"/>
              </a:ext>
            </a:extLst>
          </p:cNvPr>
          <p:cNvSpPr/>
          <p:nvPr/>
        </p:nvSpPr>
        <p:spPr>
          <a:xfrm>
            <a:off x="672299" y="3141646"/>
            <a:ext cx="11511679" cy="4357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39DB4C17-9D28-9AFF-15AB-48A311B131E4}"/>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C072643C-2E52-17BD-DA94-3295A75BC570}"/>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94E3FCD7-6F24-1807-049C-C28F3DEE89C1}"/>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E253F07B-CF23-C586-C100-A4C61238F46F}"/>
              </a:ext>
            </a:extLst>
          </p:cNvPr>
          <p:cNvCxnSpPr/>
          <p:nvPr/>
        </p:nvCxnSpPr>
        <p:spPr>
          <a:xfrm>
            <a:off x="680321" y="269507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8A38292E-69D7-2239-61A9-C0DCF2C6B0E2}"/>
              </a:ext>
            </a:extLst>
          </p:cNvPr>
          <p:cNvCxnSpPr/>
          <p:nvPr/>
        </p:nvCxnSpPr>
        <p:spPr>
          <a:xfrm>
            <a:off x="680321" y="3120189"/>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455C086C-FC24-710E-0BC1-0A2A9361AC9A}"/>
              </a:ext>
            </a:extLst>
          </p:cNvPr>
          <p:cNvCxnSpPr/>
          <p:nvPr/>
        </p:nvCxnSpPr>
        <p:spPr>
          <a:xfrm>
            <a:off x="680321" y="3561347"/>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A5A8B530-AA17-0C37-585B-6D40C5D8B7B2}"/>
              </a:ext>
            </a:extLst>
          </p:cNvPr>
          <p:cNvCxnSpPr/>
          <p:nvPr/>
        </p:nvCxnSpPr>
        <p:spPr>
          <a:xfrm>
            <a:off x="680321" y="3986463"/>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774C712C-6F45-271F-FB56-9B7DEEFCDC18}"/>
              </a:ext>
            </a:extLst>
          </p:cNvPr>
          <p:cNvCxnSpPr/>
          <p:nvPr/>
        </p:nvCxnSpPr>
        <p:spPr>
          <a:xfrm>
            <a:off x="680321" y="23047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F65991A9-E429-7B8A-B52D-7DA1DC70FEB2}"/>
              </a:ext>
            </a:extLst>
          </p:cNvPr>
          <p:cNvCxnSpPr/>
          <p:nvPr/>
        </p:nvCxnSpPr>
        <p:spPr>
          <a:xfrm>
            <a:off x="672300" y="4395537"/>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AE7C1BDF-BD14-998C-3976-1E8AD4FFD780}"/>
              </a:ext>
            </a:extLst>
          </p:cNvPr>
          <p:cNvCxnSpPr/>
          <p:nvPr/>
        </p:nvCxnSpPr>
        <p:spPr>
          <a:xfrm>
            <a:off x="680321" y="4836695"/>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BD9C9C1B-883C-2AD0-B3F0-E58059B2FD04}"/>
              </a:ext>
            </a:extLst>
          </p:cNvPr>
          <p:cNvCxnSpPr/>
          <p:nvPr/>
        </p:nvCxnSpPr>
        <p:spPr>
          <a:xfrm>
            <a:off x="672300" y="5936189"/>
            <a:ext cx="11511679" cy="0"/>
          </a:xfrm>
          <a:prstGeom prst="line">
            <a:avLst/>
          </a:prstGeom>
        </p:spPr>
        <p:style>
          <a:lnRef idx="3">
            <a:schemeClr val="dk1"/>
          </a:lnRef>
          <a:fillRef idx="0">
            <a:schemeClr val="dk1"/>
          </a:fillRef>
          <a:effectRef idx="2">
            <a:schemeClr val="dk1"/>
          </a:effectRef>
          <a:fontRef idx="minor">
            <a:schemeClr val="tx1"/>
          </a:fontRef>
        </p:style>
      </p:cxnSp>
      <p:pic>
        <p:nvPicPr>
          <p:cNvPr id="5" name="Grafik 4">
            <a:extLst>
              <a:ext uri="{FF2B5EF4-FFF2-40B4-BE49-F238E27FC236}">
                <a16:creationId xmlns:a16="http://schemas.microsoft.com/office/drawing/2014/main" id="{C0B574E2-9ABD-D5EF-4B54-23C5101EFC51}"/>
              </a:ext>
            </a:extLst>
          </p:cNvPr>
          <p:cNvPicPr>
            <a:picLocks noChangeAspect="1"/>
          </p:cNvPicPr>
          <p:nvPr/>
        </p:nvPicPr>
        <p:blipFill>
          <a:blip r:embed="rId3"/>
          <a:srcRect l="47222"/>
          <a:stretch/>
        </p:blipFill>
        <p:spPr>
          <a:xfrm>
            <a:off x="10762836" y="2181250"/>
            <a:ext cx="476244" cy="602532"/>
          </a:xfrm>
          <a:prstGeom prst="rect">
            <a:avLst/>
          </a:prstGeom>
        </p:spPr>
      </p:pic>
      <p:pic>
        <p:nvPicPr>
          <p:cNvPr id="14" name="Grafik 13">
            <a:extLst>
              <a:ext uri="{FF2B5EF4-FFF2-40B4-BE49-F238E27FC236}">
                <a16:creationId xmlns:a16="http://schemas.microsoft.com/office/drawing/2014/main" id="{54937F6C-FC39-19DB-C213-6678F99818D8}"/>
              </a:ext>
            </a:extLst>
          </p:cNvPr>
          <p:cNvPicPr>
            <a:picLocks noChangeAspect="1"/>
          </p:cNvPicPr>
          <p:nvPr/>
        </p:nvPicPr>
        <p:blipFill>
          <a:blip r:embed="rId3"/>
          <a:srcRect l="47222"/>
          <a:stretch/>
        </p:blipFill>
        <p:spPr>
          <a:xfrm>
            <a:off x="10762836" y="2585704"/>
            <a:ext cx="476244" cy="602532"/>
          </a:xfrm>
          <a:prstGeom prst="rect">
            <a:avLst/>
          </a:prstGeom>
        </p:spPr>
      </p:pic>
    </p:spTree>
    <p:extLst>
      <p:ext uri="{BB962C8B-B14F-4D97-AF65-F5344CB8AC3E}">
        <p14:creationId xmlns:p14="http://schemas.microsoft.com/office/powerpoint/2010/main" val="129549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1BD66-90FB-716A-FD06-4C85C169234C}"/>
            </a:ext>
          </a:extLst>
        </p:cNvPr>
        <p:cNvGrpSpPr/>
        <p:nvPr/>
      </p:nvGrpSpPr>
      <p:grpSpPr>
        <a:xfrm>
          <a:off x="0" y="0"/>
          <a:ext cx="0" cy="0"/>
          <a:chOff x="0" y="0"/>
          <a:chExt cx="0" cy="0"/>
        </a:xfrm>
      </p:grpSpPr>
      <p:sp>
        <p:nvSpPr>
          <p:cNvPr id="28" name="Richtungspfeil 27">
            <a:extLst>
              <a:ext uri="{FF2B5EF4-FFF2-40B4-BE49-F238E27FC236}">
                <a16:creationId xmlns:a16="http://schemas.microsoft.com/office/drawing/2014/main" id="{B9FB00B3-ADFB-A2E8-2209-D5E5964534C1}"/>
              </a:ext>
            </a:extLst>
          </p:cNvPr>
          <p:cNvSpPr/>
          <p:nvPr/>
        </p:nvSpPr>
        <p:spPr>
          <a:xfrm>
            <a:off x="207034" y="2943735"/>
            <a:ext cx="11619781" cy="2566263"/>
          </a:xfrm>
          <a:prstGeom prst="homePlate">
            <a:avLst/>
          </a:prstGeom>
          <a:gradFill flip="none" rotWithShape="1">
            <a:gsLst>
              <a:gs pos="100000">
                <a:schemeClr val="bg1"/>
              </a:gs>
              <a:gs pos="0">
                <a:schemeClr val="bg1"/>
              </a:gs>
              <a:gs pos="100000">
                <a:schemeClr val="tx1"/>
              </a:gs>
              <a:gs pos="100000">
                <a:schemeClr val="tx1"/>
              </a:gs>
            </a:gsLst>
            <a:lin ang="0" scaled="0"/>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69BA2B72-1C88-029A-9D6F-B88368B080A1}"/>
              </a:ext>
            </a:extLst>
          </p:cNvPr>
          <p:cNvPicPr>
            <a:picLocks noChangeAspect="1"/>
          </p:cNvPicPr>
          <p:nvPr/>
        </p:nvPicPr>
        <p:blipFill>
          <a:blip r:embed="rId2"/>
          <a:stretch>
            <a:fillRect/>
          </a:stretch>
        </p:blipFill>
        <p:spPr>
          <a:xfrm>
            <a:off x="398968" y="3236191"/>
            <a:ext cx="1800000" cy="1800000"/>
          </a:xfrm>
          <a:prstGeom prst="rect">
            <a:avLst/>
          </a:prstGeom>
        </p:spPr>
      </p:pic>
      <p:sp>
        <p:nvSpPr>
          <p:cNvPr id="2" name="Titel 1">
            <a:extLst>
              <a:ext uri="{FF2B5EF4-FFF2-40B4-BE49-F238E27FC236}">
                <a16:creationId xmlns:a16="http://schemas.microsoft.com/office/drawing/2014/main" id="{D01D3A31-B7EB-7F95-9CEA-4B7A6B09CDB8}"/>
              </a:ext>
            </a:extLst>
          </p:cNvPr>
          <p:cNvSpPr>
            <a:spLocks noGrp="1"/>
          </p:cNvSpPr>
          <p:nvPr>
            <p:ph type="title"/>
          </p:nvPr>
        </p:nvSpPr>
        <p:spPr/>
        <p:txBody>
          <a:bodyPr/>
          <a:lstStyle/>
          <a:p>
            <a:r>
              <a:rPr lang="de-DE" dirty="0"/>
              <a:t>Vergabe Orden 2024</a:t>
            </a:r>
          </a:p>
        </p:txBody>
      </p:sp>
      <p:pic>
        <p:nvPicPr>
          <p:cNvPr id="4" name="Grafik 3">
            <a:extLst>
              <a:ext uri="{FF2B5EF4-FFF2-40B4-BE49-F238E27FC236}">
                <a16:creationId xmlns:a16="http://schemas.microsoft.com/office/drawing/2014/main" id="{2BA9ABF2-4AA1-A673-2011-30DA266FE801}"/>
              </a:ext>
            </a:extLst>
          </p:cNvPr>
          <p:cNvPicPr>
            <a:picLocks noChangeAspect="1"/>
          </p:cNvPicPr>
          <p:nvPr/>
        </p:nvPicPr>
        <p:blipFill>
          <a:blip r:embed="rId3"/>
          <a:srcRect t="24444" b="28889"/>
          <a:stretch/>
        </p:blipFill>
        <p:spPr>
          <a:xfrm>
            <a:off x="8655423" y="753228"/>
            <a:ext cx="1638759" cy="1080938"/>
          </a:xfrm>
          <a:prstGeom prst="rect">
            <a:avLst/>
          </a:prstGeom>
        </p:spPr>
      </p:pic>
      <p:sp>
        <p:nvSpPr>
          <p:cNvPr id="30" name="Textfeld 29">
            <a:extLst>
              <a:ext uri="{FF2B5EF4-FFF2-40B4-BE49-F238E27FC236}">
                <a16:creationId xmlns:a16="http://schemas.microsoft.com/office/drawing/2014/main" id="{C29CA547-76E9-F9F1-40DD-EFFB7D59C2EE}"/>
              </a:ext>
            </a:extLst>
          </p:cNvPr>
          <p:cNvSpPr txBox="1"/>
          <p:nvPr/>
        </p:nvSpPr>
        <p:spPr>
          <a:xfrm>
            <a:off x="2390902" y="3949867"/>
            <a:ext cx="9228927" cy="553998"/>
          </a:xfrm>
          <a:prstGeom prst="rect">
            <a:avLst/>
          </a:prstGeom>
          <a:noFill/>
        </p:spPr>
        <p:txBody>
          <a:bodyPr wrap="square" rtlCol="0">
            <a:spAutoFit/>
          </a:bodyPr>
          <a:lstStyle/>
          <a:p>
            <a:r>
              <a:rPr lang="de-DE" sz="3000" dirty="0"/>
              <a:t>Christian Hagemann</a:t>
            </a:r>
          </a:p>
        </p:txBody>
      </p:sp>
    </p:spTree>
    <p:extLst>
      <p:ext uri="{BB962C8B-B14F-4D97-AF65-F5344CB8AC3E}">
        <p14:creationId xmlns:p14="http://schemas.microsoft.com/office/powerpoint/2010/main" val="136007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8AAE-F816-B2C9-1C61-06A19F298A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C51175-54C3-AE30-7079-C5A86913E514}"/>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A8AEAF06-6B4E-AF0C-8E8D-67D0C9D0329A}"/>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A41DFFF4-8660-7A8F-17D1-766E51D88C13}"/>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CEA0E346-99EA-5F57-E995-93C869E0570D}"/>
              </a:ext>
            </a:extLst>
          </p:cNvPr>
          <p:cNvCxnSpPr/>
          <p:nvPr/>
        </p:nvCxnSpPr>
        <p:spPr>
          <a:xfrm>
            <a:off x="680321" y="2695073"/>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91682BDA-7EDC-35EE-585C-5C0034561F1E}"/>
              </a:ext>
            </a:extLst>
          </p:cNvPr>
          <p:cNvCxnSpPr/>
          <p:nvPr/>
        </p:nvCxnSpPr>
        <p:spPr>
          <a:xfrm>
            <a:off x="680321" y="3120189"/>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319CD6ED-5791-4797-EC92-FCFE422C1CA2}"/>
              </a:ext>
            </a:extLst>
          </p:cNvPr>
          <p:cNvCxnSpPr/>
          <p:nvPr/>
        </p:nvCxnSpPr>
        <p:spPr>
          <a:xfrm>
            <a:off x="680321" y="3561347"/>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CE148338-CB12-3CD5-D3CA-F7F73B61D784}"/>
              </a:ext>
            </a:extLst>
          </p:cNvPr>
          <p:cNvCxnSpPr/>
          <p:nvPr/>
        </p:nvCxnSpPr>
        <p:spPr>
          <a:xfrm>
            <a:off x="680321" y="3986463"/>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031499D5-3F62-8DA1-70ED-79448C6C3FE3}"/>
              </a:ext>
            </a:extLst>
          </p:cNvPr>
          <p:cNvCxnSpPr/>
          <p:nvPr/>
        </p:nvCxnSpPr>
        <p:spPr>
          <a:xfrm>
            <a:off x="680321" y="2304789"/>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4A529DB8-63EC-29AB-D21C-EB038845FF6B}"/>
              </a:ext>
            </a:extLst>
          </p:cNvPr>
          <p:cNvCxnSpPr/>
          <p:nvPr/>
        </p:nvCxnSpPr>
        <p:spPr>
          <a:xfrm>
            <a:off x="672300" y="4395537"/>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7B941828-A2B5-2137-01B7-17DA7838A582}"/>
              </a:ext>
            </a:extLst>
          </p:cNvPr>
          <p:cNvCxnSpPr/>
          <p:nvPr/>
        </p:nvCxnSpPr>
        <p:spPr>
          <a:xfrm>
            <a:off x="680321" y="4836695"/>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E928FAFF-0DFB-57EC-1F34-B52823B2751C}"/>
              </a:ext>
            </a:extLst>
          </p:cNvPr>
          <p:cNvCxnSpPr/>
          <p:nvPr/>
        </p:nvCxnSpPr>
        <p:spPr>
          <a:xfrm>
            <a:off x="672300" y="5936189"/>
            <a:ext cx="1151167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7144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F758D-5D37-8B7B-A9EB-38F30EC8B0A9}"/>
            </a:ext>
          </a:extLst>
        </p:cNvPr>
        <p:cNvGrpSpPr/>
        <p:nvPr/>
      </p:nvGrpSpPr>
      <p:grpSpPr>
        <a:xfrm>
          <a:off x="0" y="0"/>
          <a:ext cx="0" cy="0"/>
          <a:chOff x="0" y="0"/>
          <a:chExt cx="0" cy="0"/>
        </a:xfrm>
      </p:grpSpPr>
      <p:sp>
        <p:nvSpPr>
          <p:cNvPr id="28" name="Richtungspfeil 27">
            <a:extLst>
              <a:ext uri="{FF2B5EF4-FFF2-40B4-BE49-F238E27FC236}">
                <a16:creationId xmlns:a16="http://schemas.microsoft.com/office/drawing/2014/main" id="{221CAA6B-3E7F-DA5F-829F-B273002FDA51}"/>
              </a:ext>
            </a:extLst>
          </p:cNvPr>
          <p:cNvSpPr/>
          <p:nvPr/>
        </p:nvSpPr>
        <p:spPr>
          <a:xfrm>
            <a:off x="207034" y="2943735"/>
            <a:ext cx="11619781" cy="2566263"/>
          </a:xfrm>
          <a:prstGeom prst="homePlate">
            <a:avLst/>
          </a:prstGeom>
          <a:gradFill flip="none" rotWithShape="1">
            <a:gsLst>
              <a:gs pos="100000">
                <a:schemeClr val="bg1"/>
              </a:gs>
              <a:gs pos="0">
                <a:schemeClr val="bg1"/>
              </a:gs>
              <a:gs pos="100000">
                <a:schemeClr val="tx1"/>
              </a:gs>
              <a:gs pos="100000">
                <a:schemeClr val="tx1"/>
              </a:gs>
            </a:gsLst>
            <a:lin ang="0" scaled="0"/>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CE048FCA-95C6-2D78-DBA3-9F7F5F4AFF03}"/>
              </a:ext>
            </a:extLst>
          </p:cNvPr>
          <p:cNvPicPr>
            <a:picLocks noChangeAspect="1"/>
          </p:cNvPicPr>
          <p:nvPr/>
        </p:nvPicPr>
        <p:blipFill>
          <a:blip r:embed="rId2"/>
          <a:srcRect/>
          <a:stretch/>
        </p:blipFill>
        <p:spPr>
          <a:xfrm>
            <a:off x="398968" y="3236191"/>
            <a:ext cx="1800000" cy="1800000"/>
          </a:xfrm>
          <a:prstGeom prst="rect">
            <a:avLst/>
          </a:prstGeom>
        </p:spPr>
      </p:pic>
      <p:sp>
        <p:nvSpPr>
          <p:cNvPr id="2" name="Titel 1">
            <a:extLst>
              <a:ext uri="{FF2B5EF4-FFF2-40B4-BE49-F238E27FC236}">
                <a16:creationId xmlns:a16="http://schemas.microsoft.com/office/drawing/2014/main" id="{316592D5-8FA5-CFD5-B977-10438F101912}"/>
              </a:ext>
            </a:extLst>
          </p:cNvPr>
          <p:cNvSpPr>
            <a:spLocks noGrp="1"/>
          </p:cNvSpPr>
          <p:nvPr>
            <p:ph type="title"/>
          </p:nvPr>
        </p:nvSpPr>
        <p:spPr/>
        <p:txBody>
          <a:bodyPr/>
          <a:lstStyle/>
          <a:p>
            <a:r>
              <a:rPr lang="de-DE" dirty="0"/>
              <a:t>Vergabe Orden 2024</a:t>
            </a:r>
          </a:p>
        </p:txBody>
      </p:sp>
      <p:pic>
        <p:nvPicPr>
          <p:cNvPr id="4" name="Grafik 3">
            <a:extLst>
              <a:ext uri="{FF2B5EF4-FFF2-40B4-BE49-F238E27FC236}">
                <a16:creationId xmlns:a16="http://schemas.microsoft.com/office/drawing/2014/main" id="{F79F781B-E0E6-DFBC-A0A6-3E7EA54247C7}"/>
              </a:ext>
            </a:extLst>
          </p:cNvPr>
          <p:cNvPicPr>
            <a:picLocks noChangeAspect="1"/>
          </p:cNvPicPr>
          <p:nvPr/>
        </p:nvPicPr>
        <p:blipFill>
          <a:blip r:embed="rId3"/>
          <a:srcRect t="24444" b="28889"/>
          <a:stretch/>
        </p:blipFill>
        <p:spPr>
          <a:xfrm>
            <a:off x="8655423" y="753228"/>
            <a:ext cx="1638759" cy="1080938"/>
          </a:xfrm>
          <a:prstGeom prst="rect">
            <a:avLst/>
          </a:prstGeom>
        </p:spPr>
      </p:pic>
      <p:sp>
        <p:nvSpPr>
          <p:cNvPr id="30" name="Textfeld 29">
            <a:extLst>
              <a:ext uri="{FF2B5EF4-FFF2-40B4-BE49-F238E27FC236}">
                <a16:creationId xmlns:a16="http://schemas.microsoft.com/office/drawing/2014/main" id="{B12DE606-4BF7-FA80-07E0-F59F629559F9}"/>
              </a:ext>
            </a:extLst>
          </p:cNvPr>
          <p:cNvSpPr txBox="1"/>
          <p:nvPr/>
        </p:nvSpPr>
        <p:spPr>
          <a:xfrm>
            <a:off x="2390902" y="3949867"/>
            <a:ext cx="9228927" cy="553998"/>
          </a:xfrm>
          <a:prstGeom prst="rect">
            <a:avLst/>
          </a:prstGeom>
          <a:noFill/>
        </p:spPr>
        <p:txBody>
          <a:bodyPr wrap="square" rtlCol="0">
            <a:spAutoFit/>
          </a:bodyPr>
          <a:lstStyle/>
          <a:p>
            <a:r>
              <a:rPr lang="de-DE" sz="3000" dirty="0"/>
              <a:t>Alexander Alf</a:t>
            </a:r>
          </a:p>
        </p:txBody>
      </p:sp>
    </p:spTree>
    <p:extLst>
      <p:ext uri="{BB962C8B-B14F-4D97-AF65-F5344CB8AC3E}">
        <p14:creationId xmlns:p14="http://schemas.microsoft.com/office/powerpoint/2010/main" val="115360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BF63D-2AA6-5237-FC3F-1F63AFAD6ACA}"/>
            </a:ext>
          </a:extLst>
        </p:cNvPr>
        <p:cNvGrpSpPr/>
        <p:nvPr/>
      </p:nvGrpSpPr>
      <p:grpSpPr>
        <a:xfrm>
          <a:off x="0" y="0"/>
          <a:ext cx="0" cy="0"/>
          <a:chOff x="0" y="0"/>
          <a:chExt cx="0" cy="0"/>
        </a:xfrm>
      </p:grpSpPr>
      <p:sp>
        <p:nvSpPr>
          <p:cNvPr id="28" name="Richtungspfeil 27">
            <a:extLst>
              <a:ext uri="{FF2B5EF4-FFF2-40B4-BE49-F238E27FC236}">
                <a16:creationId xmlns:a16="http://schemas.microsoft.com/office/drawing/2014/main" id="{E6CD197F-05F1-F015-7D94-73DD1390FC9B}"/>
              </a:ext>
            </a:extLst>
          </p:cNvPr>
          <p:cNvSpPr/>
          <p:nvPr/>
        </p:nvSpPr>
        <p:spPr>
          <a:xfrm>
            <a:off x="207034" y="2943735"/>
            <a:ext cx="11619781" cy="2566263"/>
          </a:xfrm>
          <a:prstGeom prst="homePlate">
            <a:avLst/>
          </a:prstGeom>
          <a:gradFill flip="none" rotWithShape="1">
            <a:gsLst>
              <a:gs pos="100000">
                <a:schemeClr val="bg1"/>
              </a:gs>
              <a:gs pos="0">
                <a:schemeClr val="bg1"/>
              </a:gs>
              <a:gs pos="100000">
                <a:schemeClr val="tx1"/>
              </a:gs>
              <a:gs pos="100000">
                <a:schemeClr val="tx1"/>
              </a:gs>
            </a:gsLst>
            <a:lin ang="0" scaled="0"/>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1F40EADB-0F0D-D9CD-A415-771AFE8B64E2}"/>
              </a:ext>
            </a:extLst>
          </p:cNvPr>
          <p:cNvPicPr>
            <a:picLocks noChangeAspect="1"/>
          </p:cNvPicPr>
          <p:nvPr/>
        </p:nvPicPr>
        <p:blipFill>
          <a:blip r:embed="rId2"/>
          <a:srcRect/>
          <a:stretch/>
        </p:blipFill>
        <p:spPr>
          <a:xfrm>
            <a:off x="398968" y="3236191"/>
            <a:ext cx="1800000" cy="1800000"/>
          </a:xfrm>
          <a:prstGeom prst="rect">
            <a:avLst/>
          </a:prstGeom>
        </p:spPr>
      </p:pic>
      <p:sp>
        <p:nvSpPr>
          <p:cNvPr id="2" name="Titel 1">
            <a:extLst>
              <a:ext uri="{FF2B5EF4-FFF2-40B4-BE49-F238E27FC236}">
                <a16:creationId xmlns:a16="http://schemas.microsoft.com/office/drawing/2014/main" id="{44A90C69-A90E-F983-1A5A-29A150A31AE4}"/>
              </a:ext>
            </a:extLst>
          </p:cNvPr>
          <p:cNvSpPr>
            <a:spLocks noGrp="1"/>
          </p:cNvSpPr>
          <p:nvPr>
            <p:ph type="title"/>
          </p:nvPr>
        </p:nvSpPr>
        <p:spPr/>
        <p:txBody>
          <a:bodyPr/>
          <a:lstStyle/>
          <a:p>
            <a:r>
              <a:rPr lang="de-DE" dirty="0"/>
              <a:t>Vergabe Orden 2024</a:t>
            </a:r>
          </a:p>
        </p:txBody>
      </p:sp>
      <p:pic>
        <p:nvPicPr>
          <p:cNvPr id="4" name="Grafik 3">
            <a:extLst>
              <a:ext uri="{FF2B5EF4-FFF2-40B4-BE49-F238E27FC236}">
                <a16:creationId xmlns:a16="http://schemas.microsoft.com/office/drawing/2014/main" id="{32564F10-9EF0-BB51-20FA-A82BB1733C53}"/>
              </a:ext>
            </a:extLst>
          </p:cNvPr>
          <p:cNvPicPr>
            <a:picLocks noChangeAspect="1"/>
          </p:cNvPicPr>
          <p:nvPr/>
        </p:nvPicPr>
        <p:blipFill>
          <a:blip r:embed="rId3"/>
          <a:srcRect t="24444" b="28889"/>
          <a:stretch/>
        </p:blipFill>
        <p:spPr>
          <a:xfrm>
            <a:off x="8655423" y="753228"/>
            <a:ext cx="1638759" cy="1080938"/>
          </a:xfrm>
          <a:prstGeom prst="rect">
            <a:avLst/>
          </a:prstGeom>
        </p:spPr>
      </p:pic>
      <p:sp>
        <p:nvSpPr>
          <p:cNvPr id="30" name="Textfeld 29">
            <a:extLst>
              <a:ext uri="{FF2B5EF4-FFF2-40B4-BE49-F238E27FC236}">
                <a16:creationId xmlns:a16="http://schemas.microsoft.com/office/drawing/2014/main" id="{9EC64407-5601-F0B8-B056-C6F295D7C7F2}"/>
              </a:ext>
            </a:extLst>
          </p:cNvPr>
          <p:cNvSpPr txBox="1"/>
          <p:nvPr/>
        </p:nvSpPr>
        <p:spPr>
          <a:xfrm>
            <a:off x="2390902" y="3949867"/>
            <a:ext cx="9228927" cy="553998"/>
          </a:xfrm>
          <a:prstGeom prst="rect">
            <a:avLst/>
          </a:prstGeom>
          <a:noFill/>
        </p:spPr>
        <p:txBody>
          <a:bodyPr wrap="square" rtlCol="0">
            <a:spAutoFit/>
          </a:bodyPr>
          <a:lstStyle/>
          <a:p>
            <a:r>
              <a:rPr lang="de-DE" sz="3000" dirty="0"/>
              <a:t>Marc </a:t>
            </a:r>
            <a:r>
              <a:rPr lang="de-DE" sz="3000" dirty="0" err="1"/>
              <a:t>Vollenbröker</a:t>
            </a:r>
            <a:endParaRPr lang="de-DE" sz="3000" dirty="0"/>
          </a:p>
        </p:txBody>
      </p:sp>
    </p:spTree>
    <p:extLst>
      <p:ext uri="{BB962C8B-B14F-4D97-AF65-F5344CB8AC3E}">
        <p14:creationId xmlns:p14="http://schemas.microsoft.com/office/powerpoint/2010/main" val="221735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BF5F-F772-3700-DE9A-EA2B4DCC4A8E}"/>
            </a:ext>
          </a:extLst>
        </p:cNvPr>
        <p:cNvGrpSpPr/>
        <p:nvPr/>
      </p:nvGrpSpPr>
      <p:grpSpPr>
        <a:xfrm>
          <a:off x="0" y="0"/>
          <a:ext cx="0" cy="0"/>
          <a:chOff x="0" y="0"/>
          <a:chExt cx="0" cy="0"/>
        </a:xfrm>
      </p:grpSpPr>
      <p:sp>
        <p:nvSpPr>
          <p:cNvPr id="28" name="Richtungspfeil 27">
            <a:extLst>
              <a:ext uri="{FF2B5EF4-FFF2-40B4-BE49-F238E27FC236}">
                <a16:creationId xmlns:a16="http://schemas.microsoft.com/office/drawing/2014/main" id="{EA1B6073-9862-048C-2D8C-1EC25D9133F0}"/>
              </a:ext>
            </a:extLst>
          </p:cNvPr>
          <p:cNvSpPr/>
          <p:nvPr/>
        </p:nvSpPr>
        <p:spPr>
          <a:xfrm>
            <a:off x="207034" y="2943735"/>
            <a:ext cx="11619781" cy="2566263"/>
          </a:xfrm>
          <a:prstGeom prst="homePlate">
            <a:avLst/>
          </a:prstGeom>
          <a:gradFill flip="none" rotWithShape="1">
            <a:gsLst>
              <a:gs pos="100000">
                <a:schemeClr val="bg1"/>
              </a:gs>
              <a:gs pos="0">
                <a:schemeClr val="bg1"/>
              </a:gs>
              <a:gs pos="100000">
                <a:schemeClr val="tx1"/>
              </a:gs>
              <a:gs pos="100000">
                <a:schemeClr val="tx1"/>
              </a:gs>
            </a:gsLst>
            <a:lin ang="0" scaled="0"/>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11CB74D6-3468-75ED-9D61-1352F2F3E027}"/>
              </a:ext>
            </a:extLst>
          </p:cNvPr>
          <p:cNvPicPr>
            <a:picLocks noChangeAspect="1"/>
          </p:cNvPicPr>
          <p:nvPr/>
        </p:nvPicPr>
        <p:blipFill>
          <a:blip r:embed="rId2"/>
          <a:srcRect/>
          <a:stretch/>
        </p:blipFill>
        <p:spPr>
          <a:xfrm>
            <a:off x="398968" y="3236191"/>
            <a:ext cx="1800000" cy="1800000"/>
          </a:xfrm>
          <a:prstGeom prst="rect">
            <a:avLst/>
          </a:prstGeom>
        </p:spPr>
      </p:pic>
      <p:sp>
        <p:nvSpPr>
          <p:cNvPr id="2" name="Titel 1">
            <a:extLst>
              <a:ext uri="{FF2B5EF4-FFF2-40B4-BE49-F238E27FC236}">
                <a16:creationId xmlns:a16="http://schemas.microsoft.com/office/drawing/2014/main" id="{B83B47E3-54AF-2C26-BAC7-2733AD82BD71}"/>
              </a:ext>
            </a:extLst>
          </p:cNvPr>
          <p:cNvSpPr>
            <a:spLocks noGrp="1"/>
          </p:cNvSpPr>
          <p:nvPr>
            <p:ph type="title"/>
          </p:nvPr>
        </p:nvSpPr>
        <p:spPr/>
        <p:txBody>
          <a:bodyPr/>
          <a:lstStyle/>
          <a:p>
            <a:r>
              <a:rPr lang="de-DE" dirty="0"/>
              <a:t>Vergabe Orden 2024</a:t>
            </a:r>
          </a:p>
        </p:txBody>
      </p:sp>
      <p:pic>
        <p:nvPicPr>
          <p:cNvPr id="4" name="Grafik 3">
            <a:extLst>
              <a:ext uri="{FF2B5EF4-FFF2-40B4-BE49-F238E27FC236}">
                <a16:creationId xmlns:a16="http://schemas.microsoft.com/office/drawing/2014/main" id="{CB765390-4255-6C89-2D24-975A4F5933B9}"/>
              </a:ext>
            </a:extLst>
          </p:cNvPr>
          <p:cNvPicPr>
            <a:picLocks noChangeAspect="1"/>
          </p:cNvPicPr>
          <p:nvPr/>
        </p:nvPicPr>
        <p:blipFill>
          <a:blip r:embed="rId3"/>
          <a:srcRect t="24444" b="28889"/>
          <a:stretch/>
        </p:blipFill>
        <p:spPr>
          <a:xfrm>
            <a:off x="8655423" y="753228"/>
            <a:ext cx="1638759" cy="1080938"/>
          </a:xfrm>
          <a:prstGeom prst="rect">
            <a:avLst/>
          </a:prstGeom>
        </p:spPr>
      </p:pic>
      <p:sp>
        <p:nvSpPr>
          <p:cNvPr id="30" name="Textfeld 29">
            <a:extLst>
              <a:ext uri="{FF2B5EF4-FFF2-40B4-BE49-F238E27FC236}">
                <a16:creationId xmlns:a16="http://schemas.microsoft.com/office/drawing/2014/main" id="{064B7FD8-1390-6F7F-3C22-30177C11EEEF}"/>
              </a:ext>
            </a:extLst>
          </p:cNvPr>
          <p:cNvSpPr txBox="1"/>
          <p:nvPr/>
        </p:nvSpPr>
        <p:spPr>
          <a:xfrm>
            <a:off x="2390902" y="3949867"/>
            <a:ext cx="9228927" cy="553998"/>
          </a:xfrm>
          <a:prstGeom prst="rect">
            <a:avLst/>
          </a:prstGeom>
          <a:noFill/>
        </p:spPr>
        <p:txBody>
          <a:bodyPr wrap="square" rtlCol="0">
            <a:spAutoFit/>
          </a:bodyPr>
          <a:lstStyle/>
          <a:p>
            <a:r>
              <a:rPr lang="de-DE" sz="3000" dirty="0"/>
              <a:t>Maik Hagemann</a:t>
            </a:r>
          </a:p>
        </p:txBody>
      </p:sp>
    </p:spTree>
    <p:extLst>
      <p:ext uri="{BB962C8B-B14F-4D97-AF65-F5344CB8AC3E}">
        <p14:creationId xmlns:p14="http://schemas.microsoft.com/office/powerpoint/2010/main" val="216861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6C24D-9118-2525-2598-078B7B53CF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C65135-C22E-C95C-8BFB-25039019EBB3}"/>
              </a:ext>
            </a:extLst>
          </p:cNvPr>
          <p:cNvSpPr>
            <a:spLocks noGrp="1"/>
          </p:cNvSpPr>
          <p:nvPr>
            <p:ph type="title"/>
          </p:nvPr>
        </p:nvSpPr>
        <p:spPr/>
        <p:txBody>
          <a:bodyPr/>
          <a:lstStyle/>
          <a:p>
            <a:r>
              <a:rPr lang="de-DE" dirty="0"/>
              <a:t>Vergabe Orden Ergebnisübersicht</a:t>
            </a:r>
          </a:p>
        </p:txBody>
      </p:sp>
      <p:pic>
        <p:nvPicPr>
          <p:cNvPr id="4" name="Grafik 3">
            <a:extLst>
              <a:ext uri="{FF2B5EF4-FFF2-40B4-BE49-F238E27FC236}">
                <a16:creationId xmlns:a16="http://schemas.microsoft.com/office/drawing/2014/main" id="{06179B33-AE48-09B7-1A87-5703F852AD32}"/>
              </a:ext>
            </a:extLst>
          </p:cNvPr>
          <p:cNvPicPr>
            <a:picLocks noChangeAspect="1"/>
          </p:cNvPicPr>
          <p:nvPr/>
        </p:nvPicPr>
        <p:blipFill>
          <a:blip r:embed="rId2"/>
          <a:srcRect t="24444" b="28889"/>
          <a:stretch/>
        </p:blipFill>
        <p:spPr>
          <a:xfrm>
            <a:off x="8655423" y="753228"/>
            <a:ext cx="1638759" cy="1080938"/>
          </a:xfrm>
          <a:prstGeom prst="rect">
            <a:avLst/>
          </a:prstGeom>
        </p:spPr>
      </p:pic>
      <p:pic>
        <p:nvPicPr>
          <p:cNvPr id="5" name="Grafik 4">
            <a:extLst>
              <a:ext uri="{FF2B5EF4-FFF2-40B4-BE49-F238E27FC236}">
                <a16:creationId xmlns:a16="http://schemas.microsoft.com/office/drawing/2014/main" id="{D2251DC6-1B8F-05EA-78B9-84B1BFFE4E45}"/>
              </a:ext>
            </a:extLst>
          </p:cNvPr>
          <p:cNvPicPr>
            <a:picLocks noChangeAspect="1"/>
          </p:cNvPicPr>
          <p:nvPr/>
        </p:nvPicPr>
        <p:blipFill>
          <a:blip r:embed="rId3"/>
          <a:srcRect l="419" t="27142" r="4593" b="35364"/>
          <a:stretch/>
        </p:blipFill>
        <p:spPr>
          <a:xfrm>
            <a:off x="758249" y="2413038"/>
            <a:ext cx="10675501" cy="3502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255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88FF7-21FD-8F06-BE19-6C9D13F07A69}"/>
            </a:ext>
          </a:extLst>
        </p:cNvPr>
        <p:cNvGrpSpPr/>
        <p:nvPr/>
      </p:nvGrpSpPr>
      <p:grpSpPr>
        <a:xfrm>
          <a:off x="0" y="0"/>
          <a:ext cx="0" cy="0"/>
          <a:chOff x="0" y="0"/>
          <a:chExt cx="0" cy="0"/>
        </a:xfrm>
      </p:grpSpPr>
      <p:sp>
        <p:nvSpPr>
          <p:cNvPr id="16" name="Rechteck 15">
            <a:extLst>
              <a:ext uri="{FF2B5EF4-FFF2-40B4-BE49-F238E27FC236}">
                <a16:creationId xmlns:a16="http://schemas.microsoft.com/office/drawing/2014/main" id="{545BB685-2965-5038-E9ED-FD1E8D910E4D}"/>
              </a:ext>
            </a:extLst>
          </p:cNvPr>
          <p:cNvSpPr/>
          <p:nvPr/>
        </p:nvSpPr>
        <p:spPr>
          <a:xfrm>
            <a:off x="672299" y="3559339"/>
            <a:ext cx="11511679" cy="4357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9D5BF36-7E2C-A1D3-5FCA-946C3B3ED011}"/>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55658CC9-0033-685C-DD11-252A24BF65E1}"/>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DE7DF219-EF9B-B96A-6E5C-C9EA898488C9}"/>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E888CCF4-C542-6430-5CD2-AE2F7E01A81D}"/>
              </a:ext>
            </a:extLst>
          </p:cNvPr>
          <p:cNvCxnSpPr/>
          <p:nvPr/>
        </p:nvCxnSpPr>
        <p:spPr>
          <a:xfrm>
            <a:off x="680321" y="269507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9A5C254A-B522-551D-4962-BAB65E6CF599}"/>
              </a:ext>
            </a:extLst>
          </p:cNvPr>
          <p:cNvCxnSpPr/>
          <p:nvPr/>
        </p:nvCxnSpPr>
        <p:spPr>
          <a:xfrm>
            <a:off x="680321" y="31201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CCED29E5-613C-18A3-6A74-C324AD164C30}"/>
              </a:ext>
            </a:extLst>
          </p:cNvPr>
          <p:cNvCxnSpPr/>
          <p:nvPr/>
        </p:nvCxnSpPr>
        <p:spPr>
          <a:xfrm>
            <a:off x="680321" y="3561347"/>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FFF6700B-2094-0F8A-EDAC-5E3EE38C615A}"/>
              </a:ext>
            </a:extLst>
          </p:cNvPr>
          <p:cNvCxnSpPr/>
          <p:nvPr/>
        </p:nvCxnSpPr>
        <p:spPr>
          <a:xfrm>
            <a:off x="680321" y="3986463"/>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DF8F9FB3-662A-B6E5-F2E1-BD2DC2C2DF8A}"/>
              </a:ext>
            </a:extLst>
          </p:cNvPr>
          <p:cNvCxnSpPr/>
          <p:nvPr/>
        </p:nvCxnSpPr>
        <p:spPr>
          <a:xfrm>
            <a:off x="680321" y="23047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FFFB8D73-C8D7-8D56-00CA-4F25B53B724A}"/>
              </a:ext>
            </a:extLst>
          </p:cNvPr>
          <p:cNvCxnSpPr/>
          <p:nvPr/>
        </p:nvCxnSpPr>
        <p:spPr>
          <a:xfrm>
            <a:off x="672300" y="4395537"/>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7E71DCFE-35AC-2B98-C670-23CB402108FD}"/>
              </a:ext>
            </a:extLst>
          </p:cNvPr>
          <p:cNvCxnSpPr/>
          <p:nvPr/>
        </p:nvCxnSpPr>
        <p:spPr>
          <a:xfrm>
            <a:off x="680321" y="4836695"/>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7D055F71-5588-20F9-965A-05CDFE0107C3}"/>
              </a:ext>
            </a:extLst>
          </p:cNvPr>
          <p:cNvCxnSpPr/>
          <p:nvPr/>
        </p:nvCxnSpPr>
        <p:spPr>
          <a:xfrm>
            <a:off x="672300" y="5936189"/>
            <a:ext cx="11511679" cy="0"/>
          </a:xfrm>
          <a:prstGeom prst="line">
            <a:avLst/>
          </a:prstGeom>
        </p:spPr>
        <p:style>
          <a:lnRef idx="3">
            <a:schemeClr val="dk1"/>
          </a:lnRef>
          <a:fillRef idx="0">
            <a:schemeClr val="dk1"/>
          </a:fillRef>
          <a:effectRef idx="2">
            <a:schemeClr val="dk1"/>
          </a:effectRef>
          <a:fontRef idx="minor">
            <a:schemeClr val="tx1"/>
          </a:fontRef>
        </p:style>
      </p:cxnSp>
      <p:pic>
        <p:nvPicPr>
          <p:cNvPr id="5" name="Grafik 4">
            <a:extLst>
              <a:ext uri="{FF2B5EF4-FFF2-40B4-BE49-F238E27FC236}">
                <a16:creationId xmlns:a16="http://schemas.microsoft.com/office/drawing/2014/main" id="{F7B622AB-07A6-7B94-9CC6-C70EDE1FA24E}"/>
              </a:ext>
            </a:extLst>
          </p:cNvPr>
          <p:cNvPicPr>
            <a:picLocks noChangeAspect="1"/>
          </p:cNvPicPr>
          <p:nvPr/>
        </p:nvPicPr>
        <p:blipFill>
          <a:blip r:embed="rId3"/>
          <a:srcRect l="47222"/>
          <a:stretch/>
        </p:blipFill>
        <p:spPr>
          <a:xfrm>
            <a:off x="10762836" y="2181250"/>
            <a:ext cx="476244" cy="602532"/>
          </a:xfrm>
          <a:prstGeom prst="rect">
            <a:avLst/>
          </a:prstGeom>
        </p:spPr>
      </p:pic>
      <p:pic>
        <p:nvPicPr>
          <p:cNvPr id="14" name="Grafik 13">
            <a:extLst>
              <a:ext uri="{FF2B5EF4-FFF2-40B4-BE49-F238E27FC236}">
                <a16:creationId xmlns:a16="http://schemas.microsoft.com/office/drawing/2014/main" id="{7698F8C8-EAFE-47F0-09DE-FC408544DF3F}"/>
              </a:ext>
            </a:extLst>
          </p:cNvPr>
          <p:cNvPicPr>
            <a:picLocks noChangeAspect="1"/>
          </p:cNvPicPr>
          <p:nvPr/>
        </p:nvPicPr>
        <p:blipFill>
          <a:blip r:embed="rId3"/>
          <a:srcRect l="47222"/>
          <a:stretch/>
        </p:blipFill>
        <p:spPr>
          <a:xfrm>
            <a:off x="10762836" y="2585704"/>
            <a:ext cx="476244" cy="602532"/>
          </a:xfrm>
          <a:prstGeom prst="rect">
            <a:avLst/>
          </a:prstGeom>
        </p:spPr>
      </p:pic>
      <p:pic>
        <p:nvPicPr>
          <p:cNvPr id="15" name="Grafik 14">
            <a:extLst>
              <a:ext uri="{FF2B5EF4-FFF2-40B4-BE49-F238E27FC236}">
                <a16:creationId xmlns:a16="http://schemas.microsoft.com/office/drawing/2014/main" id="{54D1F29C-1C28-7EAF-2B0D-5378B8B6A7D2}"/>
              </a:ext>
            </a:extLst>
          </p:cNvPr>
          <p:cNvPicPr>
            <a:picLocks noChangeAspect="1"/>
          </p:cNvPicPr>
          <p:nvPr/>
        </p:nvPicPr>
        <p:blipFill>
          <a:blip r:embed="rId3"/>
          <a:srcRect l="47222"/>
          <a:stretch/>
        </p:blipFill>
        <p:spPr>
          <a:xfrm>
            <a:off x="10762836" y="3014993"/>
            <a:ext cx="476244" cy="602532"/>
          </a:xfrm>
          <a:prstGeom prst="rect">
            <a:avLst/>
          </a:prstGeom>
        </p:spPr>
      </p:pic>
    </p:spTree>
    <p:extLst>
      <p:ext uri="{BB962C8B-B14F-4D97-AF65-F5344CB8AC3E}">
        <p14:creationId xmlns:p14="http://schemas.microsoft.com/office/powerpoint/2010/main" val="354948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ED24-A104-0FD1-050C-43CED61A77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4FA2A1-9EB2-7EA5-3992-9B04137390C0}"/>
              </a:ext>
            </a:extLst>
          </p:cNvPr>
          <p:cNvSpPr>
            <a:spLocks noGrp="1"/>
          </p:cNvSpPr>
          <p:nvPr>
            <p:ph type="title"/>
          </p:nvPr>
        </p:nvSpPr>
        <p:spPr/>
        <p:txBody>
          <a:bodyPr/>
          <a:lstStyle/>
          <a:p>
            <a:r>
              <a:rPr lang="de-DE" dirty="0"/>
              <a:t>Kassenbericht 2024</a:t>
            </a:r>
          </a:p>
        </p:txBody>
      </p:sp>
      <p:pic>
        <p:nvPicPr>
          <p:cNvPr id="4" name="Grafik 3">
            <a:extLst>
              <a:ext uri="{FF2B5EF4-FFF2-40B4-BE49-F238E27FC236}">
                <a16:creationId xmlns:a16="http://schemas.microsoft.com/office/drawing/2014/main" id="{D765E4B3-72AA-EC5C-4030-E1453B03BE1E}"/>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C4526CE0-AF86-F6A4-687E-3B01D18A6032}"/>
              </a:ext>
            </a:extLst>
          </p:cNvPr>
          <p:cNvGraphicFramePr>
            <a:graphicFrameLocks noGrp="1"/>
          </p:cNvGraphicFramePr>
          <p:nvPr>
            <p:extLst>
              <p:ext uri="{D42A27DB-BD31-4B8C-83A1-F6EECF244321}">
                <p14:modId xmlns:p14="http://schemas.microsoft.com/office/powerpoint/2010/main" val="240029414"/>
              </p:ext>
            </p:extLst>
          </p:nvPr>
        </p:nvGraphicFramePr>
        <p:xfrm>
          <a:off x="284673" y="2122149"/>
          <a:ext cx="11878568" cy="442468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r>
                        <a:rPr lang="de-DE" b="1" u="sng" dirty="0"/>
                        <a:t>Kassenbericht</a:t>
                      </a:r>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Kontostand 31.12.2024 = 2.406,87€ zzgl. Barkasse 348,75€ insgesamt </a:t>
                      </a:r>
                      <a:r>
                        <a:rPr lang="de-DE" b="1" u="sng" dirty="0"/>
                        <a:t>2.755,62€</a:t>
                      </a:r>
                    </a:p>
                    <a:p>
                      <a:endParaRPr lang="de-DE" sz="1000" b="1" dirty="0"/>
                    </a:p>
                    <a:p>
                      <a:r>
                        <a:rPr lang="de-DE" b="1" u="sng" dirty="0"/>
                        <a:t>Top Ausgaben seit 06.09.2024 bis zum 14.02.2025</a:t>
                      </a:r>
                    </a:p>
                    <a:p>
                      <a:pPr lvl="1"/>
                      <a:r>
                        <a:rPr lang="de-DE" b="1" dirty="0"/>
                        <a:t>329,72€ - Auszahlung Guthaben</a:t>
                      </a:r>
                    </a:p>
                    <a:p>
                      <a:pPr lvl="1"/>
                      <a:r>
                        <a:rPr lang="de-DE" b="1" dirty="0"/>
                        <a:t>944,00€ - Weihnachtsfeier</a:t>
                      </a:r>
                    </a:p>
                    <a:p>
                      <a:pPr lvl="1"/>
                      <a:r>
                        <a:rPr lang="de-DE" b="1" dirty="0"/>
                        <a:t>600,00€ - Bargeld / Eintritt Bosseln (Ohne offene Rechnung Bernd)</a:t>
                      </a:r>
                    </a:p>
                    <a:p>
                      <a:pPr lvl="1"/>
                      <a:r>
                        <a:rPr lang="de-DE" b="1" dirty="0"/>
                        <a:t>  40,30€ - </a:t>
                      </a:r>
                      <a:r>
                        <a:rPr lang="de-DE" b="1" dirty="0" err="1"/>
                        <a:t>PoloShirt</a:t>
                      </a:r>
                      <a:r>
                        <a:rPr lang="de-DE" b="1" dirty="0"/>
                        <a:t> Forstmann</a:t>
                      </a:r>
                    </a:p>
                    <a:p>
                      <a:pPr lvl="0" algn="ct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Kontostand 03.02.2025 = 2.814,97€ zzgl. Barkasse 448,45€ insgesamt </a:t>
                      </a:r>
                      <a:r>
                        <a:rPr lang="de-DE" b="1" u="sng" dirty="0"/>
                        <a:t>3.263,42€</a:t>
                      </a:r>
                      <a:endParaRPr lang="de-DE" b="1" dirty="0"/>
                    </a:p>
                    <a:p>
                      <a:endParaRPr lang="de-DE" sz="1000" b="1" dirty="0"/>
                    </a:p>
                    <a:p>
                      <a:r>
                        <a:rPr lang="de-DE" b="1" dirty="0"/>
                        <a:t>Kassenbestand geprüft und bestätigt.</a:t>
                      </a:r>
                    </a:p>
                    <a:p>
                      <a:endParaRPr lang="de-DE" b="1" dirty="0"/>
                    </a:p>
                  </a:txBody>
                  <a:tcPr/>
                </a:tc>
                <a:tc>
                  <a:txBody>
                    <a:bodyPr/>
                    <a:lstStyle/>
                    <a:p>
                      <a:endParaRPr lang="de-DE" dirty="0"/>
                    </a:p>
                  </a:txBody>
                  <a:tcPr/>
                </a:tc>
                <a:extLst>
                  <a:ext uri="{0D108BD9-81ED-4DB2-BD59-A6C34878D82A}">
                    <a16:rowId xmlns:a16="http://schemas.microsoft.com/office/drawing/2014/main" val="1710925145"/>
                  </a:ext>
                </a:extLst>
              </a:tr>
              <a:tr h="370840">
                <a:tc>
                  <a:txBody>
                    <a:bodyPr/>
                    <a:lstStyle/>
                    <a:p>
                      <a:r>
                        <a:rPr lang="de-DE" sz="1200" dirty="0"/>
                        <a:t> </a:t>
                      </a:r>
                      <a:r>
                        <a:rPr lang="de-DE" dirty="0"/>
                        <a:t>Auszahlung / Verrechnung Kassenbestände aus 2024</a:t>
                      </a:r>
                    </a:p>
                    <a:p>
                      <a:endParaRPr lang="de-DE" dirty="0"/>
                    </a:p>
                    <a:p>
                      <a:pPr lvl="1"/>
                      <a:r>
                        <a:rPr lang="de-DE" dirty="0"/>
                        <a:t>Heinrich spricht die Auszahlungen / Verrechnungen individuell an.</a:t>
                      </a:r>
                    </a:p>
                  </a:txBody>
                  <a:tcPr/>
                </a:tc>
                <a:tc>
                  <a:txBody>
                    <a:bodyPr/>
                    <a:lstStyle/>
                    <a:p>
                      <a:endParaRPr lang="de-DE" dirty="0"/>
                    </a:p>
                  </a:txBody>
                  <a:tcPr/>
                </a:tc>
                <a:extLst>
                  <a:ext uri="{0D108BD9-81ED-4DB2-BD59-A6C34878D82A}">
                    <a16:rowId xmlns:a16="http://schemas.microsoft.com/office/drawing/2014/main" val="2440395813"/>
                  </a:ext>
                </a:extLst>
              </a:tr>
            </a:tbl>
          </a:graphicData>
        </a:graphic>
      </p:graphicFrame>
    </p:spTree>
    <p:extLst>
      <p:ext uri="{BB962C8B-B14F-4D97-AF65-F5344CB8AC3E}">
        <p14:creationId xmlns:p14="http://schemas.microsoft.com/office/powerpoint/2010/main" val="161613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5836A-116F-DD15-EE27-7C4CA9250A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E09053-209D-207F-C3E6-291EC3AB1BD8}"/>
              </a:ext>
            </a:extLst>
          </p:cNvPr>
          <p:cNvSpPr>
            <a:spLocks noGrp="1"/>
          </p:cNvSpPr>
          <p:nvPr>
            <p:ph type="title"/>
          </p:nvPr>
        </p:nvSpPr>
        <p:spPr/>
        <p:txBody>
          <a:bodyPr/>
          <a:lstStyle/>
          <a:p>
            <a:r>
              <a:rPr lang="de-DE" dirty="0"/>
              <a:t>Kassenbericht 2024</a:t>
            </a:r>
          </a:p>
        </p:txBody>
      </p:sp>
      <p:pic>
        <p:nvPicPr>
          <p:cNvPr id="4" name="Grafik 3">
            <a:extLst>
              <a:ext uri="{FF2B5EF4-FFF2-40B4-BE49-F238E27FC236}">
                <a16:creationId xmlns:a16="http://schemas.microsoft.com/office/drawing/2014/main" id="{3D2E7902-2374-A285-BB05-D98C89C33FAF}"/>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70C3FDA7-9010-1621-5109-9F1B7C64D19D}"/>
              </a:ext>
            </a:extLst>
          </p:cNvPr>
          <p:cNvGraphicFramePr>
            <a:graphicFrameLocks noGrp="1"/>
          </p:cNvGraphicFramePr>
          <p:nvPr>
            <p:extLst>
              <p:ext uri="{D42A27DB-BD31-4B8C-83A1-F6EECF244321}">
                <p14:modId xmlns:p14="http://schemas.microsoft.com/office/powerpoint/2010/main" val="2080776587"/>
              </p:ext>
            </p:extLst>
          </p:nvPr>
        </p:nvGraphicFramePr>
        <p:xfrm>
          <a:off x="284673" y="2122149"/>
          <a:ext cx="11878568" cy="741680"/>
        </p:xfrm>
        <a:graphic>
          <a:graphicData uri="http://schemas.openxmlformats.org/drawingml/2006/table">
            <a:tbl>
              <a:tblPr firstRow="1" bandRow="1">
                <a:tableStyleId>{5C22544A-7EE6-4342-B048-85BDC9FD1C3A}</a:tableStyleId>
              </a:tblPr>
              <a:tblGrid>
                <a:gridCol w="2397567">
                  <a:extLst>
                    <a:ext uri="{9D8B030D-6E8A-4147-A177-3AD203B41FA5}">
                      <a16:colId xmlns:a16="http://schemas.microsoft.com/office/drawing/2014/main" val="2991968058"/>
                    </a:ext>
                  </a:extLst>
                </a:gridCol>
                <a:gridCol w="7738469">
                  <a:extLst>
                    <a:ext uri="{9D8B030D-6E8A-4147-A177-3AD203B41FA5}">
                      <a16:colId xmlns:a16="http://schemas.microsoft.com/office/drawing/2014/main" val="647141911"/>
                    </a:ext>
                  </a:extLst>
                </a:gridCol>
                <a:gridCol w="1742532">
                  <a:extLst>
                    <a:ext uri="{9D8B030D-6E8A-4147-A177-3AD203B41FA5}">
                      <a16:colId xmlns:a16="http://schemas.microsoft.com/office/drawing/2014/main" val="874853118"/>
                    </a:ext>
                  </a:extLst>
                </a:gridCol>
              </a:tblGrid>
              <a:tr h="370840">
                <a:tc gridSpan="2">
                  <a:txBody>
                    <a:bodyPr/>
                    <a:lstStyle/>
                    <a:p>
                      <a:r>
                        <a:rPr lang="de-DE" b="1" u="sng" dirty="0"/>
                        <a:t>Kassenbericht</a:t>
                      </a:r>
                    </a:p>
                  </a:txBody>
                  <a:tcPr/>
                </a:tc>
                <a:tc hMerge="1">
                  <a:txBody>
                    <a:bodyPr/>
                    <a:lstStyle/>
                    <a:p>
                      <a:endParaRPr lang="de-DE"/>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r>
                        <a:rPr lang="de-DE" b="1" dirty="0"/>
                        <a:t>Wer:</a:t>
                      </a:r>
                    </a:p>
                  </a:txBody>
                  <a:tcPr/>
                </a:tc>
                <a:tc>
                  <a:txBody>
                    <a:bodyPr/>
                    <a:lstStyle/>
                    <a:p>
                      <a:endParaRPr lang="de-DE" b="1" dirty="0"/>
                    </a:p>
                  </a:txBody>
                  <a:tcPr/>
                </a:tc>
                <a:tc>
                  <a:txBody>
                    <a:bodyPr/>
                    <a:lstStyle/>
                    <a:p>
                      <a:endParaRPr lang="de-DE" dirty="0"/>
                    </a:p>
                  </a:txBody>
                  <a:tcPr/>
                </a:tc>
                <a:extLst>
                  <a:ext uri="{0D108BD9-81ED-4DB2-BD59-A6C34878D82A}">
                    <a16:rowId xmlns:a16="http://schemas.microsoft.com/office/drawing/2014/main" val="1710925145"/>
                  </a:ext>
                </a:extLst>
              </a:tr>
            </a:tbl>
          </a:graphicData>
        </a:graphic>
      </p:graphicFrame>
      <p:graphicFrame>
        <p:nvGraphicFramePr>
          <p:cNvPr id="3" name="Tabelle 2">
            <a:extLst>
              <a:ext uri="{FF2B5EF4-FFF2-40B4-BE49-F238E27FC236}">
                <a16:creationId xmlns:a16="http://schemas.microsoft.com/office/drawing/2014/main" id="{76350326-7BFB-F4A6-A33B-69A421A168EF}"/>
              </a:ext>
            </a:extLst>
          </p:cNvPr>
          <p:cNvGraphicFramePr>
            <a:graphicFrameLocks noGrp="1"/>
          </p:cNvGraphicFramePr>
          <p:nvPr>
            <p:extLst>
              <p:ext uri="{D42A27DB-BD31-4B8C-83A1-F6EECF244321}">
                <p14:modId xmlns:p14="http://schemas.microsoft.com/office/powerpoint/2010/main" val="3062581812"/>
              </p:ext>
            </p:extLst>
          </p:nvPr>
        </p:nvGraphicFramePr>
        <p:xfrm>
          <a:off x="284672" y="2127229"/>
          <a:ext cx="11878566" cy="4421164"/>
        </p:xfrm>
        <a:graphic>
          <a:graphicData uri="http://schemas.openxmlformats.org/drawingml/2006/table">
            <a:tbl>
              <a:tblPr>
                <a:tableStyleId>{5C22544A-7EE6-4342-B048-85BDC9FD1C3A}</a:tableStyleId>
              </a:tblPr>
              <a:tblGrid>
                <a:gridCol w="2308384">
                  <a:extLst>
                    <a:ext uri="{9D8B030D-6E8A-4147-A177-3AD203B41FA5}">
                      <a16:colId xmlns:a16="http://schemas.microsoft.com/office/drawing/2014/main" val="1631100889"/>
                    </a:ext>
                  </a:extLst>
                </a:gridCol>
                <a:gridCol w="3053801">
                  <a:extLst>
                    <a:ext uri="{9D8B030D-6E8A-4147-A177-3AD203B41FA5}">
                      <a16:colId xmlns:a16="http://schemas.microsoft.com/office/drawing/2014/main" val="3359752360"/>
                    </a:ext>
                  </a:extLst>
                </a:gridCol>
                <a:gridCol w="3053801">
                  <a:extLst>
                    <a:ext uri="{9D8B030D-6E8A-4147-A177-3AD203B41FA5}">
                      <a16:colId xmlns:a16="http://schemas.microsoft.com/office/drawing/2014/main" val="2107372736"/>
                    </a:ext>
                  </a:extLst>
                </a:gridCol>
                <a:gridCol w="3462580">
                  <a:extLst>
                    <a:ext uri="{9D8B030D-6E8A-4147-A177-3AD203B41FA5}">
                      <a16:colId xmlns:a16="http://schemas.microsoft.com/office/drawing/2014/main" val="3588609571"/>
                    </a:ext>
                  </a:extLst>
                </a:gridCol>
              </a:tblGrid>
              <a:tr h="182206">
                <a:tc>
                  <a:txBody>
                    <a:bodyPr/>
                    <a:lstStyle/>
                    <a:p>
                      <a:pPr algn="l" fontAlgn="b"/>
                      <a:r>
                        <a:rPr lang="de-DE" sz="1800" b="1" u="none" strike="noStrike" dirty="0">
                          <a:effectLst/>
                        </a:rPr>
                        <a:t> </a:t>
                      </a:r>
                      <a:endParaRPr lang="de-DE" sz="1800" b="1" i="0" u="none" strike="noStrike" dirty="0">
                        <a:solidFill>
                          <a:srgbClr val="000000"/>
                        </a:solidFill>
                        <a:effectLst/>
                        <a:latin typeface="Aptos Narrow" panose="020B0004020202020204" pitchFamily="34" charset="0"/>
                      </a:endParaRPr>
                    </a:p>
                  </a:txBody>
                  <a:tcPr marL="6964" marR="6964" marT="6964" marB="0" anchor="b">
                    <a:solidFill>
                      <a:schemeClr val="accent1"/>
                    </a:solidFill>
                  </a:tcPr>
                </a:tc>
                <a:tc>
                  <a:txBody>
                    <a:bodyPr/>
                    <a:lstStyle/>
                    <a:p>
                      <a:pPr algn="ctr" fontAlgn="b"/>
                      <a:r>
                        <a:rPr lang="de-DE" sz="1800" b="1" u="none" strike="noStrike" dirty="0">
                          <a:effectLst/>
                        </a:rPr>
                        <a:t>Summe Strafen:</a:t>
                      </a:r>
                      <a:endParaRPr lang="de-DE" sz="1800" b="1" i="0" u="none" strike="noStrike" dirty="0">
                        <a:solidFill>
                          <a:srgbClr val="000000"/>
                        </a:solidFill>
                        <a:effectLst/>
                        <a:latin typeface="Aptos Narrow" panose="020B0004020202020204" pitchFamily="34" charset="0"/>
                      </a:endParaRPr>
                    </a:p>
                  </a:txBody>
                  <a:tcPr marL="6964" marR="6964" marT="6964" marB="0" anchor="b">
                    <a:solidFill>
                      <a:schemeClr val="accent1"/>
                    </a:solidFill>
                  </a:tcPr>
                </a:tc>
                <a:tc>
                  <a:txBody>
                    <a:bodyPr/>
                    <a:lstStyle/>
                    <a:p>
                      <a:pPr algn="ctr" fontAlgn="b"/>
                      <a:r>
                        <a:rPr lang="de-DE" sz="1800" b="1" u="none" strike="noStrike" dirty="0">
                          <a:effectLst/>
                        </a:rPr>
                        <a:t>Einzahlung:</a:t>
                      </a:r>
                      <a:endParaRPr lang="de-DE" sz="1800" b="1" i="0" u="none" strike="noStrike" dirty="0">
                        <a:solidFill>
                          <a:srgbClr val="000000"/>
                        </a:solidFill>
                        <a:effectLst/>
                        <a:latin typeface="Aptos Narrow" panose="020B0004020202020204" pitchFamily="34" charset="0"/>
                      </a:endParaRPr>
                    </a:p>
                  </a:txBody>
                  <a:tcPr marL="6964" marR="6964" marT="6964" marB="0" anchor="b">
                    <a:solidFill>
                      <a:schemeClr val="accent1"/>
                    </a:solidFill>
                  </a:tcPr>
                </a:tc>
                <a:tc>
                  <a:txBody>
                    <a:bodyPr/>
                    <a:lstStyle/>
                    <a:p>
                      <a:pPr algn="ctr" fontAlgn="b"/>
                      <a:r>
                        <a:rPr lang="de-DE" sz="1800" b="1" u="none" strike="noStrike" dirty="0">
                          <a:effectLst/>
                        </a:rPr>
                        <a:t>Auszahlung / Verrechnung:</a:t>
                      </a:r>
                      <a:endParaRPr lang="de-DE" sz="1800" b="1" i="0" u="none" strike="noStrike" dirty="0">
                        <a:solidFill>
                          <a:srgbClr val="000000"/>
                        </a:solidFill>
                        <a:effectLst/>
                        <a:latin typeface="Aptos Narrow" panose="020B0004020202020204" pitchFamily="34" charset="0"/>
                      </a:endParaRPr>
                    </a:p>
                  </a:txBody>
                  <a:tcPr marL="6964" marR="6964" marT="6964" marB="0" anchor="b">
                    <a:solidFill>
                      <a:schemeClr val="accent1"/>
                    </a:solidFill>
                  </a:tcPr>
                </a:tc>
                <a:extLst>
                  <a:ext uri="{0D108BD9-81ED-4DB2-BD59-A6C34878D82A}">
                    <a16:rowId xmlns:a16="http://schemas.microsoft.com/office/drawing/2014/main" val="115039003"/>
                  </a:ext>
                </a:extLst>
              </a:tr>
              <a:tr h="344990">
                <a:tc>
                  <a:txBody>
                    <a:bodyPr/>
                    <a:lstStyle/>
                    <a:p>
                      <a:pPr algn="l" fontAlgn="b"/>
                      <a:r>
                        <a:rPr lang="de-DE" sz="2000" u="none" strike="noStrike" dirty="0">
                          <a:effectLst/>
                        </a:rPr>
                        <a:t>Maik</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103,46 €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180,00 €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76,54 € </a:t>
                      </a:r>
                      <a:endParaRPr lang="de-DE" sz="2000" b="0" i="0" u="none" strike="noStrike" dirty="0">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3038053686"/>
                  </a:ext>
                </a:extLst>
              </a:tr>
              <a:tr h="344990">
                <a:tc>
                  <a:txBody>
                    <a:bodyPr/>
                    <a:lstStyle/>
                    <a:p>
                      <a:pPr algn="l" fontAlgn="b"/>
                      <a:r>
                        <a:rPr lang="de-DE" sz="2000" u="none" strike="noStrike" dirty="0">
                          <a:effectLst/>
                        </a:rPr>
                        <a:t>Ossi</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137,61 €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180,00 €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42,39 € </a:t>
                      </a:r>
                      <a:endParaRPr lang="de-DE" sz="2000" b="0" i="0" u="none" strike="noStrike" dirty="0">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3944030114"/>
                  </a:ext>
                </a:extLst>
              </a:tr>
              <a:tr h="344990">
                <a:tc>
                  <a:txBody>
                    <a:bodyPr/>
                    <a:lstStyle/>
                    <a:p>
                      <a:pPr algn="l" fontAlgn="b"/>
                      <a:r>
                        <a:rPr lang="de-DE" sz="2000" u="none" strike="noStrike">
                          <a:effectLst/>
                        </a:rPr>
                        <a:t>Bernd</a:t>
                      </a:r>
                      <a:endParaRPr lang="de-DE" sz="2000" b="1"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126,56 €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180,00 €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53,44 € </a:t>
                      </a:r>
                      <a:endParaRPr lang="de-DE" sz="2000" b="0" i="0" u="none" strike="noStrike">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1848488697"/>
                  </a:ext>
                </a:extLst>
              </a:tr>
              <a:tr h="344990">
                <a:tc>
                  <a:txBody>
                    <a:bodyPr/>
                    <a:lstStyle/>
                    <a:p>
                      <a:pPr algn="l" fontAlgn="b"/>
                      <a:r>
                        <a:rPr lang="de-DE" sz="2000" u="none" strike="noStrike">
                          <a:effectLst/>
                        </a:rPr>
                        <a:t>Friese</a:t>
                      </a:r>
                      <a:endParaRPr lang="de-DE" sz="2000" b="1"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129,88 €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180,00 €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50,12 € </a:t>
                      </a:r>
                      <a:endParaRPr lang="de-DE" sz="2000" b="0" i="0" u="none" strike="noStrike">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3541903449"/>
                  </a:ext>
                </a:extLst>
              </a:tr>
              <a:tr h="344990">
                <a:tc>
                  <a:txBody>
                    <a:bodyPr/>
                    <a:lstStyle/>
                    <a:p>
                      <a:pPr algn="l" fontAlgn="b"/>
                      <a:r>
                        <a:rPr lang="de-DE" sz="2000" u="none" strike="noStrike" dirty="0">
                          <a:effectLst/>
                        </a:rPr>
                        <a:t>Tim</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128,47 €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180,00 €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51,53 € </a:t>
                      </a:r>
                      <a:endParaRPr lang="de-DE" sz="2000" b="0" i="0" u="none" strike="noStrike">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1826151128"/>
                  </a:ext>
                </a:extLst>
              </a:tr>
              <a:tr h="344990">
                <a:tc>
                  <a:txBody>
                    <a:bodyPr/>
                    <a:lstStyle/>
                    <a:p>
                      <a:pPr algn="l" fontAlgn="b"/>
                      <a:r>
                        <a:rPr lang="de-DE" sz="2000" u="none" strike="noStrike" dirty="0">
                          <a:effectLst/>
                        </a:rPr>
                        <a:t>Kai</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127,05 €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180,00 €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52,95 € </a:t>
                      </a:r>
                      <a:endParaRPr lang="de-DE" sz="2000" b="0" i="0" u="none" strike="noStrike">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1824693454"/>
                  </a:ext>
                </a:extLst>
              </a:tr>
              <a:tr h="344990">
                <a:tc>
                  <a:txBody>
                    <a:bodyPr/>
                    <a:lstStyle/>
                    <a:p>
                      <a:pPr algn="l" fontAlgn="b"/>
                      <a:r>
                        <a:rPr lang="de-DE" sz="2000" u="none" strike="noStrike" dirty="0">
                          <a:effectLst/>
                        </a:rPr>
                        <a:t>Marc</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139,84 €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180,00 €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40,16 € </a:t>
                      </a:r>
                      <a:endParaRPr lang="de-DE" sz="2000" b="0" i="0" u="none" strike="noStrike">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1140681706"/>
                  </a:ext>
                </a:extLst>
              </a:tr>
              <a:tr h="344990">
                <a:tc>
                  <a:txBody>
                    <a:bodyPr/>
                    <a:lstStyle/>
                    <a:p>
                      <a:pPr algn="l" fontAlgn="b"/>
                      <a:r>
                        <a:rPr lang="de-DE" sz="2000" u="none" strike="noStrike" dirty="0" err="1">
                          <a:effectLst/>
                        </a:rPr>
                        <a:t>RoKa</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110,32 €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180,00 €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69,68 € </a:t>
                      </a:r>
                      <a:endParaRPr lang="de-DE" sz="2000" b="0" i="0" u="none" strike="noStrike">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1567422417"/>
                  </a:ext>
                </a:extLst>
              </a:tr>
              <a:tr h="344990">
                <a:tc>
                  <a:txBody>
                    <a:bodyPr/>
                    <a:lstStyle/>
                    <a:p>
                      <a:pPr algn="l" fontAlgn="b"/>
                      <a:r>
                        <a:rPr lang="de-DE" sz="2000" u="none" strike="noStrike" dirty="0" err="1">
                          <a:effectLst/>
                        </a:rPr>
                        <a:t>Jaske</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127,28 €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180,00 €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52,72 € </a:t>
                      </a:r>
                      <a:endParaRPr lang="de-DE" sz="2000" b="0" i="0" u="none" strike="noStrike">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1723187130"/>
                  </a:ext>
                </a:extLst>
              </a:tr>
              <a:tr h="344990">
                <a:tc>
                  <a:txBody>
                    <a:bodyPr/>
                    <a:lstStyle/>
                    <a:p>
                      <a:pPr algn="l" fontAlgn="b"/>
                      <a:r>
                        <a:rPr lang="de-DE" sz="2000" u="none" strike="noStrike" dirty="0">
                          <a:effectLst/>
                        </a:rPr>
                        <a:t>Heinrich</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138,07 €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180,00 €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41,93 € </a:t>
                      </a:r>
                      <a:endParaRPr lang="de-DE" sz="2000" b="0" i="0" u="none" strike="noStrike" dirty="0">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2681253021"/>
                  </a:ext>
                </a:extLst>
              </a:tr>
              <a:tr h="344990">
                <a:tc>
                  <a:txBody>
                    <a:bodyPr/>
                    <a:lstStyle/>
                    <a:p>
                      <a:pPr algn="l" fontAlgn="b"/>
                      <a:r>
                        <a:rPr lang="de-DE" sz="2000" u="none" strike="noStrike" dirty="0">
                          <a:effectLst/>
                        </a:rPr>
                        <a:t>Seb</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124,48 €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180,00 €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55,52 € </a:t>
                      </a:r>
                      <a:endParaRPr lang="de-DE" sz="2000" b="0" i="0" u="none" strike="noStrike" dirty="0">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4222155107"/>
                  </a:ext>
                </a:extLst>
              </a:tr>
              <a:tr h="344990">
                <a:tc>
                  <a:txBody>
                    <a:bodyPr/>
                    <a:lstStyle/>
                    <a:p>
                      <a:pPr algn="l" fontAlgn="b"/>
                      <a:r>
                        <a:rPr lang="de-DE" sz="2000" u="none" strike="noStrike" dirty="0">
                          <a:effectLst/>
                        </a:rPr>
                        <a:t>Alf</a:t>
                      </a:r>
                      <a:endParaRPr lang="de-DE" sz="2000" b="1"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a:effectLst/>
                        </a:rPr>
                        <a:t>                       129,33 € </a:t>
                      </a:r>
                      <a:endParaRPr lang="de-DE" sz="2000" b="0" i="0" u="none" strike="noStrike">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180,00 € </a:t>
                      </a:r>
                      <a:endParaRPr lang="de-DE" sz="2000" b="0" i="0" u="none" strike="noStrike" dirty="0">
                        <a:solidFill>
                          <a:srgbClr val="000000"/>
                        </a:solidFill>
                        <a:effectLst/>
                        <a:latin typeface="Aptos Narrow" panose="020B0004020202020204" pitchFamily="34" charset="0"/>
                      </a:endParaRPr>
                    </a:p>
                  </a:txBody>
                  <a:tcPr marL="6964" marR="6964" marT="6964" marB="0" anchor="b"/>
                </a:tc>
                <a:tc>
                  <a:txBody>
                    <a:bodyPr/>
                    <a:lstStyle/>
                    <a:p>
                      <a:pPr algn="ctr" fontAlgn="b"/>
                      <a:r>
                        <a:rPr lang="de-DE" sz="2000" u="none" strike="noStrike" dirty="0">
                          <a:effectLst/>
                        </a:rPr>
                        <a:t>                                 50,67 € </a:t>
                      </a:r>
                      <a:endParaRPr lang="de-DE" sz="2000" b="0" i="0" u="none" strike="noStrike" dirty="0">
                        <a:solidFill>
                          <a:srgbClr val="000000"/>
                        </a:solidFill>
                        <a:effectLst/>
                        <a:latin typeface="Aptos Narrow" panose="020B0004020202020204" pitchFamily="34" charset="0"/>
                      </a:endParaRPr>
                    </a:p>
                  </a:txBody>
                  <a:tcPr marL="6964" marR="6964" marT="6964" marB="0" anchor="b"/>
                </a:tc>
                <a:extLst>
                  <a:ext uri="{0D108BD9-81ED-4DB2-BD59-A6C34878D82A}">
                    <a16:rowId xmlns:a16="http://schemas.microsoft.com/office/drawing/2014/main" val="1555700510"/>
                  </a:ext>
                </a:extLst>
              </a:tr>
            </a:tbl>
          </a:graphicData>
        </a:graphic>
      </p:graphicFrame>
      <p:sp>
        <p:nvSpPr>
          <p:cNvPr id="6" name="Textfeld 5">
            <a:extLst>
              <a:ext uri="{FF2B5EF4-FFF2-40B4-BE49-F238E27FC236}">
                <a16:creationId xmlns:a16="http://schemas.microsoft.com/office/drawing/2014/main" id="{A9D8C64F-7E71-F576-A5DB-383E4B5854EF}"/>
              </a:ext>
            </a:extLst>
          </p:cNvPr>
          <p:cNvSpPr txBox="1"/>
          <p:nvPr/>
        </p:nvSpPr>
        <p:spPr>
          <a:xfrm>
            <a:off x="10576559" y="806523"/>
            <a:ext cx="1638759" cy="954107"/>
          </a:xfrm>
          <a:prstGeom prst="rect">
            <a:avLst/>
          </a:prstGeom>
          <a:noFill/>
        </p:spPr>
        <p:txBody>
          <a:bodyPr wrap="square" rtlCol="0" anchor="ctr">
            <a:spAutoFit/>
          </a:bodyPr>
          <a:lstStyle/>
          <a:p>
            <a:pPr algn="ctr"/>
            <a:r>
              <a:rPr lang="de-DE" sz="1400" dirty="0"/>
              <a:t>Ohne Berücksichtigung von Verbindlichkeiten</a:t>
            </a:r>
          </a:p>
        </p:txBody>
      </p:sp>
    </p:spTree>
    <p:extLst>
      <p:ext uri="{BB962C8B-B14F-4D97-AF65-F5344CB8AC3E}">
        <p14:creationId xmlns:p14="http://schemas.microsoft.com/office/powerpoint/2010/main" val="1094693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9E083-4C9D-464C-A68E-326184ACE272}"/>
            </a:ext>
          </a:extLst>
        </p:cNvPr>
        <p:cNvGrpSpPr/>
        <p:nvPr/>
      </p:nvGrpSpPr>
      <p:grpSpPr>
        <a:xfrm>
          <a:off x="0" y="0"/>
          <a:ext cx="0" cy="0"/>
          <a:chOff x="0" y="0"/>
          <a:chExt cx="0" cy="0"/>
        </a:xfrm>
      </p:grpSpPr>
      <p:sp>
        <p:nvSpPr>
          <p:cNvPr id="17" name="Rechteck 16">
            <a:extLst>
              <a:ext uri="{FF2B5EF4-FFF2-40B4-BE49-F238E27FC236}">
                <a16:creationId xmlns:a16="http://schemas.microsoft.com/office/drawing/2014/main" id="{8E0141AD-FA48-4435-04F4-09AEA744CDA9}"/>
              </a:ext>
            </a:extLst>
          </p:cNvPr>
          <p:cNvSpPr/>
          <p:nvPr/>
        </p:nvSpPr>
        <p:spPr>
          <a:xfrm>
            <a:off x="672299" y="3991829"/>
            <a:ext cx="11511679" cy="4037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C2F3E2A-8687-F056-4021-505B60B2FF4A}"/>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7A76819C-BE5D-2CF7-23DF-036F1606BCDA}"/>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B6826AAA-D22C-B1C3-A144-180501AA7E2A}"/>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C9CC0A68-859B-2FA5-46B4-0785B1F70ECD}"/>
              </a:ext>
            </a:extLst>
          </p:cNvPr>
          <p:cNvCxnSpPr/>
          <p:nvPr/>
        </p:nvCxnSpPr>
        <p:spPr>
          <a:xfrm>
            <a:off x="680321" y="269507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9E3CEBB3-85AC-3463-6A20-07A62D9AA259}"/>
              </a:ext>
            </a:extLst>
          </p:cNvPr>
          <p:cNvCxnSpPr/>
          <p:nvPr/>
        </p:nvCxnSpPr>
        <p:spPr>
          <a:xfrm>
            <a:off x="680321" y="31201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A16918F9-27F8-B77F-3066-656EE4F35559}"/>
              </a:ext>
            </a:extLst>
          </p:cNvPr>
          <p:cNvCxnSpPr/>
          <p:nvPr/>
        </p:nvCxnSpPr>
        <p:spPr>
          <a:xfrm>
            <a:off x="680321" y="3561347"/>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619B0808-8C24-8960-5F33-1FE918FCA9BA}"/>
              </a:ext>
            </a:extLst>
          </p:cNvPr>
          <p:cNvCxnSpPr/>
          <p:nvPr/>
        </p:nvCxnSpPr>
        <p:spPr>
          <a:xfrm>
            <a:off x="680321" y="3986463"/>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503A6037-6ABC-1C48-ADB2-F63F71FC0D24}"/>
              </a:ext>
            </a:extLst>
          </p:cNvPr>
          <p:cNvCxnSpPr/>
          <p:nvPr/>
        </p:nvCxnSpPr>
        <p:spPr>
          <a:xfrm>
            <a:off x="680321" y="23047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355E30EC-433C-8429-4821-D6AE196D619E}"/>
              </a:ext>
            </a:extLst>
          </p:cNvPr>
          <p:cNvCxnSpPr/>
          <p:nvPr/>
        </p:nvCxnSpPr>
        <p:spPr>
          <a:xfrm>
            <a:off x="672300" y="4395537"/>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D48C300C-E2BB-A485-AEDE-32082238A47F}"/>
              </a:ext>
            </a:extLst>
          </p:cNvPr>
          <p:cNvCxnSpPr/>
          <p:nvPr/>
        </p:nvCxnSpPr>
        <p:spPr>
          <a:xfrm>
            <a:off x="680321" y="4836695"/>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808F7CF8-9AF0-D375-D01E-6645B6027CC7}"/>
              </a:ext>
            </a:extLst>
          </p:cNvPr>
          <p:cNvCxnSpPr/>
          <p:nvPr/>
        </p:nvCxnSpPr>
        <p:spPr>
          <a:xfrm>
            <a:off x="672300" y="5936189"/>
            <a:ext cx="11511679" cy="0"/>
          </a:xfrm>
          <a:prstGeom prst="line">
            <a:avLst/>
          </a:prstGeom>
        </p:spPr>
        <p:style>
          <a:lnRef idx="3">
            <a:schemeClr val="dk1"/>
          </a:lnRef>
          <a:fillRef idx="0">
            <a:schemeClr val="dk1"/>
          </a:fillRef>
          <a:effectRef idx="2">
            <a:schemeClr val="dk1"/>
          </a:effectRef>
          <a:fontRef idx="minor">
            <a:schemeClr val="tx1"/>
          </a:fontRef>
        </p:style>
      </p:cxnSp>
      <p:pic>
        <p:nvPicPr>
          <p:cNvPr id="5" name="Grafik 4">
            <a:extLst>
              <a:ext uri="{FF2B5EF4-FFF2-40B4-BE49-F238E27FC236}">
                <a16:creationId xmlns:a16="http://schemas.microsoft.com/office/drawing/2014/main" id="{5EBF5B52-A583-DE3E-DC1C-3D8D86C29C9C}"/>
              </a:ext>
            </a:extLst>
          </p:cNvPr>
          <p:cNvPicPr>
            <a:picLocks noChangeAspect="1"/>
          </p:cNvPicPr>
          <p:nvPr/>
        </p:nvPicPr>
        <p:blipFill>
          <a:blip r:embed="rId3"/>
          <a:srcRect l="47222"/>
          <a:stretch/>
        </p:blipFill>
        <p:spPr>
          <a:xfrm>
            <a:off x="10762836" y="2181250"/>
            <a:ext cx="476244" cy="602532"/>
          </a:xfrm>
          <a:prstGeom prst="rect">
            <a:avLst/>
          </a:prstGeom>
        </p:spPr>
      </p:pic>
      <p:pic>
        <p:nvPicPr>
          <p:cNvPr id="14" name="Grafik 13">
            <a:extLst>
              <a:ext uri="{FF2B5EF4-FFF2-40B4-BE49-F238E27FC236}">
                <a16:creationId xmlns:a16="http://schemas.microsoft.com/office/drawing/2014/main" id="{8608289C-9898-317F-3C31-5A0964C57F94}"/>
              </a:ext>
            </a:extLst>
          </p:cNvPr>
          <p:cNvPicPr>
            <a:picLocks noChangeAspect="1"/>
          </p:cNvPicPr>
          <p:nvPr/>
        </p:nvPicPr>
        <p:blipFill>
          <a:blip r:embed="rId3"/>
          <a:srcRect l="47222"/>
          <a:stretch/>
        </p:blipFill>
        <p:spPr>
          <a:xfrm>
            <a:off x="10762836" y="2585704"/>
            <a:ext cx="476244" cy="602532"/>
          </a:xfrm>
          <a:prstGeom prst="rect">
            <a:avLst/>
          </a:prstGeom>
        </p:spPr>
      </p:pic>
      <p:pic>
        <p:nvPicPr>
          <p:cNvPr id="15" name="Grafik 14">
            <a:extLst>
              <a:ext uri="{FF2B5EF4-FFF2-40B4-BE49-F238E27FC236}">
                <a16:creationId xmlns:a16="http://schemas.microsoft.com/office/drawing/2014/main" id="{169B4925-FFF4-72A8-DD4F-A9F7E1F2D776}"/>
              </a:ext>
            </a:extLst>
          </p:cNvPr>
          <p:cNvPicPr>
            <a:picLocks noChangeAspect="1"/>
          </p:cNvPicPr>
          <p:nvPr/>
        </p:nvPicPr>
        <p:blipFill>
          <a:blip r:embed="rId3"/>
          <a:srcRect l="47222"/>
          <a:stretch/>
        </p:blipFill>
        <p:spPr>
          <a:xfrm>
            <a:off x="10762836" y="3014993"/>
            <a:ext cx="476244" cy="602532"/>
          </a:xfrm>
          <a:prstGeom prst="rect">
            <a:avLst/>
          </a:prstGeom>
        </p:spPr>
      </p:pic>
      <p:pic>
        <p:nvPicPr>
          <p:cNvPr id="16" name="Grafik 15">
            <a:extLst>
              <a:ext uri="{FF2B5EF4-FFF2-40B4-BE49-F238E27FC236}">
                <a16:creationId xmlns:a16="http://schemas.microsoft.com/office/drawing/2014/main" id="{974F5F66-789E-A08D-1662-9EE54E461E45}"/>
              </a:ext>
            </a:extLst>
          </p:cNvPr>
          <p:cNvPicPr>
            <a:picLocks noChangeAspect="1"/>
          </p:cNvPicPr>
          <p:nvPr/>
        </p:nvPicPr>
        <p:blipFill>
          <a:blip r:embed="rId3"/>
          <a:srcRect l="47222"/>
          <a:stretch/>
        </p:blipFill>
        <p:spPr>
          <a:xfrm>
            <a:off x="10762836" y="3470248"/>
            <a:ext cx="476244" cy="602532"/>
          </a:xfrm>
          <a:prstGeom prst="rect">
            <a:avLst/>
          </a:prstGeom>
        </p:spPr>
      </p:pic>
    </p:spTree>
    <p:extLst>
      <p:ext uri="{BB962C8B-B14F-4D97-AF65-F5344CB8AC3E}">
        <p14:creationId xmlns:p14="http://schemas.microsoft.com/office/powerpoint/2010/main" val="80934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4EAB3-1E09-7F17-5152-C14A5AA5DA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2A7029-53A0-3770-79E3-07C85105B927}"/>
              </a:ext>
            </a:extLst>
          </p:cNvPr>
          <p:cNvSpPr>
            <a:spLocks noGrp="1"/>
          </p:cNvSpPr>
          <p:nvPr>
            <p:ph type="title"/>
          </p:nvPr>
        </p:nvSpPr>
        <p:spPr/>
        <p:txBody>
          <a:bodyPr/>
          <a:lstStyle/>
          <a:p>
            <a:r>
              <a:rPr lang="de-DE" dirty="0"/>
              <a:t>Events 2025 / 2026</a:t>
            </a:r>
          </a:p>
        </p:txBody>
      </p:sp>
      <p:pic>
        <p:nvPicPr>
          <p:cNvPr id="4" name="Grafik 3">
            <a:extLst>
              <a:ext uri="{FF2B5EF4-FFF2-40B4-BE49-F238E27FC236}">
                <a16:creationId xmlns:a16="http://schemas.microsoft.com/office/drawing/2014/main" id="{0E058C0E-0CFB-1F5E-4432-6E3BD3ED5EB2}"/>
              </a:ext>
            </a:extLst>
          </p:cNvPr>
          <p:cNvPicPr>
            <a:picLocks noChangeAspect="1"/>
          </p:cNvPicPr>
          <p:nvPr/>
        </p:nvPicPr>
        <p:blipFill>
          <a:blip r:embed="rId3"/>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9FCDA1CF-BB67-B206-D761-DC3B9C8FA07E}"/>
              </a:ext>
            </a:extLst>
          </p:cNvPr>
          <p:cNvGraphicFramePr>
            <a:graphicFrameLocks noGrp="1"/>
          </p:cNvGraphicFramePr>
          <p:nvPr>
            <p:extLst>
              <p:ext uri="{D42A27DB-BD31-4B8C-83A1-F6EECF244321}">
                <p14:modId xmlns:p14="http://schemas.microsoft.com/office/powerpoint/2010/main" val="3964005780"/>
              </p:ext>
            </p:extLst>
          </p:nvPr>
        </p:nvGraphicFramePr>
        <p:xfrm>
          <a:off x="284673" y="2122149"/>
          <a:ext cx="11878568" cy="421132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sng" kern="1200" dirty="0">
                          <a:solidFill>
                            <a:schemeClr val="tx1"/>
                          </a:solidFill>
                          <a:effectLst/>
                          <a:latin typeface="+mn-lt"/>
                          <a:ea typeface="+mn-ea"/>
                          <a:cs typeface="+mn-cs"/>
                        </a:rPr>
                        <a:t>Erinnerung bevorstehende Events</a:t>
                      </a:r>
                    </a:p>
                  </a:txBody>
                  <a:tcPr/>
                </a:tc>
                <a:tc>
                  <a:txBody>
                    <a:bodyPr/>
                    <a:lstStyle/>
                    <a:p>
                      <a:r>
                        <a:rPr lang="de-DE" dirty="0"/>
                        <a:t>Wer:</a:t>
                      </a:r>
                    </a:p>
                  </a:txBody>
                  <a:tcPr/>
                </a:tc>
                <a:extLst>
                  <a:ext uri="{0D108BD9-81ED-4DB2-BD59-A6C34878D82A}">
                    <a16:rowId xmlns:a16="http://schemas.microsoft.com/office/drawing/2014/main" val="33152437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Vatertag 2025</a:t>
                      </a:r>
                    </a:p>
                  </a:txBody>
                  <a:tcPr/>
                </a:tc>
                <a:tc>
                  <a:txBody>
                    <a:bodyPr/>
                    <a:lstStyle/>
                    <a:p>
                      <a:r>
                        <a:rPr lang="de-DE" dirty="0" err="1"/>
                        <a:t>Roka</a:t>
                      </a:r>
                      <a:r>
                        <a:rPr lang="de-DE" dirty="0"/>
                        <a:t> &amp;</a:t>
                      </a:r>
                    </a:p>
                    <a:p>
                      <a:r>
                        <a:rPr lang="de-DE" dirty="0"/>
                        <a:t>Bernd</a:t>
                      </a:r>
                    </a:p>
                  </a:txBody>
                  <a:tcPr/>
                </a:tc>
                <a:extLst>
                  <a:ext uri="{0D108BD9-81ED-4DB2-BD59-A6C34878D82A}">
                    <a16:rowId xmlns:a16="http://schemas.microsoft.com/office/drawing/2014/main" val="1573695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Outdoorkegeln 2025</a:t>
                      </a:r>
                    </a:p>
                    <a:p>
                      <a:endParaRPr lang="de-DE" sz="1800" b="0" i="0" kern="1200" dirty="0">
                        <a:solidFill>
                          <a:schemeClr val="dk1"/>
                        </a:solidFill>
                        <a:effectLst/>
                        <a:latin typeface="+mn-lt"/>
                        <a:ea typeface="+mn-ea"/>
                        <a:cs typeface="+mn-cs"/>
                      </a:endParaRPr>
                    </a:p>
                  </a:txBody>
                  <a:tcPr/>
                </a:tc>
                <a:tc>
                  <a:txBody>
                    <a:bodyPr/>
                    <a:lstStyle/>
                    <a:p>
                      <a:r>
                        <a:rPr lang="de-DE" dirty="0"/>
                        <a:t>Bernd</a:t>
                      </a:r>
                    </a:p>
                  </a:txBody>
                  <a:tcPr/>
                </a:tc>
                <a:extLst>
                  <a:ext uri="{0D108BD9-81ED-4DB2-BD59-A6C34878D82A}">
                    <a16:rowId xmlns:a16="http://schemas.microsoft.com/office/drawing/2014/main" val="17394568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Weihnachtsfeier 2025</a:t>
                      </a:r>
                    </a:p>
                  </a:txBody>
                  <a:tcPr/>
                </a:tc>
                <a:tc>
                  <a:txBody>
                    <a:bodyPr/>
                    <a:lstStyle/>
                    <a:p>
                      <a:r>
                        <a:rPr lang="de-DE" dirty="0"/>
                        <a:t>Alf &amp;</a:t>
                      </a:r>
                    </a:p>
                    <a:p>
                      <a:r>
                        <a:rPr lang="de-DE" dirty="0"/>
                        <a:t>Tim</a:t>
                      </a:r>
                    </a:p>
                  </a:txBody>
                  <a:tcPr/>
                </a:tc>
                <a:extLst>
                  <a:ext uri="{0D108BD9-81ED-4DB2-BD59-A6C34878D82A}">
                    <a16:rowId xmlns:a16="http://schemas.microsoft.com/office/drawing/2014/main" val="2190339601"/>
                  </a:ext>
                </a:extLst>
              </a:tr>
              <a:tr h="370840">
                <a:tc>
                  <a:txBody>
                    <a:bodyPr/>
                    <a:lstStyle/>
                    <a:p>
                      <a:r>
                        <a:rPr lang="de-DE" sz="1800" b="0" i="0" kern="1200" dirty="0">
                          <a:solidFill>
                            <a:schemeClr val="dk1"/>
                          </a:solidFill>
                          <a:effectLst/>
                          <a:latin typeface="+mn-lt"/>
                          <a:ea typeface="+mn-ea"/>
                          <a:cs typeface="+mn-cs"/>
                        </a:rPr>
                        <a:t>Bossel 2026</a:t>
                      </a:r>
                    </a:p>
                  </a:txBody>
                  <a:tcPr/>
                </a:tc>
                <a:tc>
                  <a:txBody>
                    <a:bodyPr/>
                    <a:lstStyle/>
                    <a:p>
                      <a:r>
                        <a:rPr lang="de-DE" dirty="0"/>
                        <a:t>Manu &amp;</a:t>
                      </a:r>
                    </a:p>
                    <a:p>
                      <a:r>
                        <a:rPr lang="de-DE" dirty="0"/>
                        <a:t>Stefan</a:t>
                      </a:r>
                    </a:p>
                  </a:txBody>
                  <a:tcPr/>
                </a:tc>
                <a:extLst>
                  <a:ext uri="{0D108BD9-81ED-4DB2-BD59-A6C34878D82A}">
                    <a16:rowId xmlns:a16="http://schemas.microsoft.com/office/drawing/2014/main" val="1741371498"/>
                  </a:ext>
                </a:extLst>
              </a:tr>
              <a:tr h="370840">
                <a:tc>
                  <a:txBody>
                    <a:bodyPr/>
                    <a:lstStyle/>
                    <a:p>
                      <a:r>
                        <a:rPr lang="de-DE" sz="1800" b="0" i="0" kern="1200" dirty="0">
                          <a:solidFill>
                            <a:schemeClr val="dk1"/>
                          </a:solidFill>
                          <a:effectLst/>
                          <a:latin typeface="+mn-lt"/>
                          <a:ea typeface="+mn-ea"/>
                          <a:cs typeface="+mn-cs"/>
                        </a:rPr>
                        <a:t>Vatertag 2026</a:t>
                      </a:r>
                    </a:p>
                    <a:p>
                      <a:endParaRPr lang="de-DE" sz="1800" b="0" i="0" kern="1200" dirty="0">
                        <a:solidFill>
                          <a:schemeClr val="dk1"/>
                        </a:solidFill>
                        <a:effectLst/>
                        <a:latin typeface="+mn-lt"/>
                        <a:ea typeface="+mn-ea"/>
                        <a:cs typeface="+mn-cs"/>
                      </a:endParaRPr>
                    </a:p>
                  </a:txBody>
                  <a:tcPr/>
                </a:tc>
                <a:tc>
                  <a:txBody>
                    <a:bodyPr/>
                    <a:lstStyle/>
                    <a:p>
                      <a:r>
                        <a:rPr lang="de-DE" dirty="0"/>
                        <a:t>Maik &amp; </a:t>
                      </a:r>
                    </a:p>
                    <a:p>
                      <a:r>
                        <a:rPr lang="de-DE" dirty="0"/>
                        <a:t>Marc</a:t>
                      </a:r>
                    </a:p>
                  </a:txBody>
                  <a:tcPr/>
                </a:tc>
                <a:extLst>
                  <a:ext uri="{0D108BD9-81ED-4DB2-BD59-A6C34878D82A}">
                    <a16:rowId xmlns:a16="http://schemas.microsoft.com/office/drawing/2014/main" val="6389225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Outdoorkegeln 2026</a:t>
                      </a:r>
                    </a:p>
                    <a:p>
                      <a:endParaRPr lang="de-DE" sz="1800" b="0" i="0" kern="1200" dirty="0">
                        <a:solidFill>
                          <a:schemeClr val="dk1"/>
                        </a:solidFill>
                        <a:effectLst/>
                        <a:latin typeface="+mn-lt"/>
                        <a:ea typeface="+mn-ea"/>
                        <a:cs typeface="+mn-cs"/>
                      </a:endParaRPr>
                    </a:p>
                  </a:txBody>
                  <a:tcPr/>
                </a:tc>
                <a:tc>
                  <a:txBody>
                    <a:bodyPr/>
                    <a:lstStyle/>
                    <a:p>
                      <a:r>
                        <a:rPr lang="de-DE" dirty="0"/>
                        <a:t>Bernd</a:t>
                      </a:r>
                    </a:p>
                  </a:txBody>
                  <a:tcPr/>
                </a:tc>
                <a:extLst>
                  <a:ext uri="{0D108BD9-81ED-4DB2-BD59-A6C34878D82A}">
                    <a16:rowId xmlns:a16="http://schemas.microsoft.com/office/drawing/2014/main" val="1645515688"/>
                  </a:ext>
                </a:extLst>
              </a:tr>
            </a:tbl>
          </a:graphicData>
        </a:graphic>
      </p:graphicFrame>
    </p:spTree>
    <p:extLst>
      <p:ext uri="{BB962C8B-B14F-4D97-AF65-F5344CB8AC3E}">
        <p14:creationId xmlns:p14="http://schemas.microsoft.com/office/powerpoint/2010/main" val="416553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3A83B-AAB9-ED75-9541-F60C7E56BC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BEC065-3BC2-2CCE-619C-CB8A5469794D}"/>
              </a:ext>
            </a:extLst>
          </p:cNvPr>
          <p:cNvSpPr>
            <a:spLocks noGrp="1"/>
          </p:cNvSpPr>
          <p:nvPr>
            <p:ph type="title"/>
          </p:nvPr>
        </p:nvSpPr>
        <p:spPr/>
        <p:txBody>
          <a:bodyPr/>
          <a:lstStyle/>
          <a:p>
            <a:r>
              <a:rPr lang="de-DE" dirty="0"/>
              <a:t>Events 2025 / 2026</a:t>
            </a:r>
          </a:p>
        </p:txBody>
      </p:sp>
      <p:pic>
        <p:nvPicPr>
          <p:cNvPr id="4" name="Grafik 3">
            <a:extLst>
              <a:ext uri="{FF2B5EF4-FFF2-40B4-BE49-F238E27FC236}">
                <a16:creationId xmlns:a16="http://schemas.microsoft.com/office/drawing/2014/main" id="{5BF5E45F-50E0-EF40-3A8E-FEB7CF016EDA}"/>
              </a:ext>
            </a:extLst>
          </p:cNvPr>
          <p:cNvPicPr>
            <a:picLocks noChangeAspect="1"/>
          </p:cNvPicPr>
          <p:nvPr/>
        </p:nvPicPr>
        <p:blipFill>
          <a:blip r:embed="rId3"/>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1A87BBF4-7716-80EE-6947-47E15684E3D8}"/>
              </a:ext>
            </a:extLst>
          </p:cNvPr>
          <p:cNvGraphicFramePr>
            <a:graphicFrameLocks noGrp="1"/>
          </p:cNvGraphicFramePr>
          <p:nvPr>
            <p:extLst>
              <p:ext uri="{D42A27DB-BD31-4B8C-83A1-F6EECF244321}">
                <p14:modId xmlns:p14="http://schemas.microsoft.com/office/powerpoint/2010/main" val="2954396409"/>
              </p:ext>
            </p:extLst>
          </p:nvPr>
        </p:nvGraphicFramePr>
        <p:xfrm>
          <a:off x="284673" y="2122149"/>
          <a:ext cx="11878568" cy="402844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sng" kern="1200" dirty="0">
                          <a:solidFill>
                            <a:schemeClr val="tx1"/>
                          </a:solidFill>
                          <a:effectLst/>
                          <a:latin typeface="+mn-lt"/>
                          <a:ea typeface="+mn-ea"/>
                          <a:cs typeface="+mn-cs"/>
                        </a:rPr>
                        <a:t>Erinnerung bevorstehende Events - Beschluss</a:t>
                      </a:r>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r>
                        <a:rPr lang="de-DE" dirty="0"/>
                        <a:t>Abstimmung Bossel 2026 ohne Frauen / mit Frauen</a:t>
                      </a:r>
                    </a:p>
                    <a:p>
                      <a:r>
                        <a:rPr lang="de-DE" dirty="0"/>
                        <a:t>KC COKO - Ja 1 oder Nein 4  Enthaltung 4 </a:t>
                      </a:r>
                    </a:p>
                    <a:p>
                      <a:r>
                        <a:rPr lang="de-DE" dirty="0"/>
                        <a:t>2026 ohne KC </a:t>
                      </a:r>
                      <a:r>
                        <a:rPr lang="de-DE" dirty="0" err="1"/>
                        <a:t>CoKo</a:t>
                      </a:r>
                      <a:endParaRPr lang="de-DE" dirty="0"/>
                    </a:p>
                    <a:p>
                      <a:r>
                        <a:rPr lang="de-DE" dirty="0"/>
                        <a:t> </a:t>
                      </a:r>
                    </a:p>
                    <a:p>
                      <a:r>
                        <a:rPr lang="de-DE" dirty="0"/>
                        <a:t>Bossel Budget 1000EURO</a:t>
                      </a:r>
                    </a:p>
                    <a:p>
                      <a:endParaRPr lang="de-DE" dirty="0"/>
                    </a:p>
                    <a:p>
                      <a:r>
                        <a:rPr lang="de-DE" dirty="0"/>
                        <a:t>Vatertag Budget 500EURO</a:t>
                      </a:r>
                    </a:p>
                    <a:p>
                      <a:endParaRPr lang="de-DE" dirty="0"/>
                    </a:p>
                    <a:p>
                      <a:r>
                        <a:rPr lang="de-DE" dirty="0"/>
                        <a:t>Outdoorkegelparty 700EURO</a:t>
                      </a:r>
                    </a:p>
                    <a:p>
                      <a:endParaRPr lang="de-DE" dirty="0"/>
                    </a:p>
                    <a:p>
                      <a:r>
                        <a:rPr lang="de-DE" dirty="0"/>
                        <a:t>Weihnachtsfeier 1000EURO</a:t>
                      </a:r>
                    </a:p>
                    <a:p>
                      <a:endParaRPr lang="de-DE" dirty="0"/>
                    </a:p>
                    <a:p>
                      <a:r>
                        <a:rPr lang="de-DE" dirty="0"/>
                        <a:t>Events können jederzeit gemeldet werden und können jederzeit gemeldet werden</a:t>
                      </a:r>
                    </a:p>
                  </a:txBody>
                  <a:tcPr/>
                </a:tc>
                <a:tc>
                  <a:txBody>
                    <a:bodyPr/>
                    <a:lstStyle/>
                    <a:p>
                      <a:endParaRPr lang="de-DE" dirty="0"/>
                    </a:p>
                  </a:txBody>
                  <a:tcPr/>
                </a:tc>
                <a:extLst>
                  <a:ext uri="{0D108BD9-81ED-4DB2-BD59-A6C34878D82A}">
                    <a16:rowId xmlns:a16="http://schemas.microsoft.com/office/drawing/2014/main" val="1573695927"/>
                  </a:ext>
                </a:extLst>
              </a:tr>
            </a:tbl>
          </a:graphicData>
        </a:graphic>
      </p:graphicFrame>
    </p:spTree>
    <p:extLst>
      <p:ext uri="{BB962C8B-B14F-4D97-AF65-F5344CB8AC3E}">
        <p14:creationId xmlns:p14="http://schemas.microsoft.com/office/powerpoint/2010/main" val="332814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69461B8E-C3FC-AEA1-0795-F8BA1F2E0A64}"/>
              </a:ext>
            </a:extLst>
          </p:cNvPr>
          <p:cNvSpPr/>
          <p:nvPr/>
        </p:nvSpPr>
        <p:spPr>
          <a:xfrm>
            <a:off x="672299" y="2323469"/>
            <a:ext cx="11511679" cy="3902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83580A0-4D22-F19C-AB7B-165256D8B234}"/>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FE79C473-EBD5-ED94-A71D-968CAB941E21}"/>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8527A3BD-85A2-9DA0-E8AD-AFC7DA7E9BAD}"/>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E7AEB2A5-90DB-8583-30DD-66C8291ABCA4}"/>
              </a:ext>
            </a:extLst>
          </p:cNvPr>
          <p:cNvCxnSpPr/>
          <p:nvPr/>
        </p:nvCxnSpPr>
        <p:spPr>
          <a:xfrm>
            <a:off x="680321" y="2695073"/>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E7D6D695-9941-120C-22B8-0B1D0A4318DA}"/>
              </a:ext>
            </a:extLst>
          </p:cNvPr>
          <p:cNvCxnSpPr/>
          <p:nvPr/>
        </p:nvCxnSpPr>
        <p:spPr>
          <a:xfrm>
            <a:off x="680321" y="3120189"/>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A3F8A8C5-ABD4-D117-6A63-21497F6843E1}"/>
              </a:ext>
            </a:extLst>
          </p:cNvPr>
          <p:cNvCxnSpPr/>
          <p:nvPr/>
        </p:nvCxnSpPr>
        <p:spPr>
          <a:xfrm>
            <a:off x="680321" y="3561347"/>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B54B8FEB-51CD-94D8-C77C-AE9D2234684F}"/>
              </a:ext>
            </a:extLst>
          </p:cNvPr>
          <p:cNvCxnSpPr/>
          <p:nvPr/>
        </p:nvCxnSpPr>
        <p:spPr>
          <a:xfrm>
            <a:off x="680321" y="3986463"/>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7D2AC367-01C9-5E66-02D5-C3479C8F8BE1}"/>
              </a:ext>
            </a:extLst>
          </p:cNvPr>
          <p:cNvCxnSpPr/>
          <p:nvPr/>
        </p:nvCxnSpPr>
        <p:spPr>
          <a:xfrm>
            <a:off x="680321" y="2304789"/>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1EA2A56A-F3EF-6664-0819-4402EE241F52}"/>
              </a:ext>
            </a:extLst>
          </p:cNvPr>
          <p:cNvCxnSpPr/>
          <p:nvPr/>
        </p:nvCxnSpPr>
        <p:spPr>
          <a:xfrm>
            <a:off x="672300" y="4395537"/>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0251798B-2219-6B2F-7A3F-E52DE9106A57}"/>
              </a:ext>
            </a:extLst>
          </p:cNvPr>
          <p:cNvCxnSpPr/>
          <p:nvPr/>
        </p:nvCxnSpPr>
        <p:spPr>
          <a:xfrm>
            <a:off x="680321" y="4836695"/>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AAC68E10-0A8B-7B38-D9D4-F7AF1226EC86}"/>
              </a:ext>
            </a:extLst>
          </p:cNvPr>
          <p:cNvCxnSpPr/>
          <p:nvPr/>
        </p:nvCxnSpPr>
        <p:spPr>
          <a:xfrm>
            <a:off x="672300" y="5936189"/>
            <a:ext cx="1151167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45326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01B6-63E2-EF0C-7DD9-C185E7B867BC}"/>
            </a:ext>
          </a:extLst>
        </p:cNvPr>
        <p:cNvGrpSpPr/>
        <p:nvPr/>
      </p:nvGrpSpPr>
      <p:grpSpPr>
        <a:xfrm>
          <a:off x="0" y="0"/>
          <a:ext cx="0" cy="0"/>
          <a:chOff x="0" y="0"/>
          <a:chExt cx="0" cy="0"/>
        </a:xfrm>
      </p:grpSpPr>
      <p:sp>
        <p:nvSpPr>
          <p:cNvPr id="19" name="Rechteck 18">
            <a:extLst>
              <a:ext uri="{FF2B5EF4-FFF2-40B4-BE49-F238E27FC236}">
                <a16:creationId xmlns:a16="http://schemas.microsoft.com/office/drawing/2014/main" id="{7DAC09E9-9A3A-D98C-5800-C77BCB34A25D}"/>
              </a:ext>
            </a:extLst>
          </p:cNvPr>
          <p:cNvSpPr/>
          <p:nvPr/>
        </p:nvSpPr>
        <p:spPr>
          <a:xfrm>
            <a:off x="672299" y="4419528"/>
            <a:ext cx="11511679" cy="4037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783423F-AF6A-CE73-B8EA-39EFB5ED866D}"/>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16E207CB-4D15-4420-CA46-6691AEF55F7A}"/>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D6C30923-6C56-634C-C890-FDEB48B4F733}"/>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59207CA6-72E8-349E-131B-252E03B4743D}"/>
              </a:ext>
            </a:extLst>
          </p:cNvPr>
          <p:cNvCxnSpPr/>
          <p:nvPr/>
        </p:nvCxnSpPr>
        <p:spPr>
          <a:xfrm>
            <a:off x="680321" y="269507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347163DE-BFEF-756A-6D0B-3C97B57B4FE2}"/>
              </a:ext>
            </a:extLst>
          </p:cNvPr>
          <p:cNvCxnSpPr/>
          <p:nvPr/>
        </p:nvCxnSpPr>
        <p:spPr>
          <a:xfrm>
            <a:off x="680321" y="31201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FC8297A8-CD58-C4CC-C3CE-54D7525C802F}"/>
              </a:ext>
            </a:extLst>
          </p:cNvPr>
          <p:cNvCxnSpPr/>
          <p:nvPr/>
        </p:nvCxnSpPr>
        <p:spPr>
          <a:xfrm>
            <a:off x="680321" y="3561347"/>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83492432-4912-C12C-8A6B-B38AB7B0AE4C}"/>
              </a:ext>
            </a:extLst>
          </p:cNvPr>
          <p:cNvCxnSpPr/>
          <p:nvPr/>
        </p:nvCxnSpPr>
        <p:spPr>
          <a:xfrm>
            <a:off x="680321" y="398646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F3AC7C71-E409-C1E1-25DA-EEAD423B3C44}"/>
              </a:ext>
            </a:extLst>
          </p:cNvPr>
          <p:cNvCxnSpPr/>
          <p:nvPr/>
        </p:nvCxnSpPr>
        <p:spPr>
          <a:xfrm>
            <a:off x="680321" y="23047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1BC72FDB-7462-5F0B-3232-5F74F78F3E23}"/>
              </a:ext>
            </a:extLst>
          </p:cNvPr>
          <p:cNvCxnSpPr/>
          <p:nvPr/>
        </p:nvCxnSpPr>
        <p:spPr>
          <a:xfrm>
            <a:off x="672300" y="4395537"/>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A5354420-9978-C6A5-C44D-CF20F958E502}"/>
              </a:ext>
            </a:extLst>
          </p:cNvPr>
          <p:cNvCxnSpPr/>
          <p:nvPr/>
        </p:nvCxnSpPr>
        <p:spPr>
          <a:xfrm>
            <a:off x="680321" y="4836695"/>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C0C412CC-27EB-1775-D199-74E7F7BA0C54}"/>
              </a:ext>
            </a:extLst>
          </p:cNvPr>
          <p:cNvCxnSpPr/>
          <p:nvPr/>
        </p:nvCxnSpPr>
        <p:spPr>
          <a:xfrm>
            <a:off x="672300" y="5936189"/>
            <a:ext cx="11511679" cy="0"/>
          </a:xfrm>
          <a:prstGeom prst="line">
            <a:avLst/>
          </a:prstGeom>
        </p:spPr>
        <p:style>
          <a:lnRef idx="3">
            <a:schemeClr val="dk1"/>
          </a:lnRef>
          <a:fillRef idx="0">
            <a:schemeClr val="dk1"/>
          </a:fillRef>
          <a:effectRef idx="2">
            <a:schemeClr val="dk1"/>
          </a:effectRef>
          <a:fontRef idx="minor">
            <a:schemeClr val="tx1"/>
          </a:fontRef>
        </p:style>
      </p:cxnSp>
      <p:pic>
        <p:nvPicPr>
          <p:cNvPr id="5" name="Grafik 4">
            <a:extLst>
              <a:ext uri="{FF2B5EF4-FFF2-40B4-BE49-F238E27FC236}">
                <a16:creationId xmlns:a16="http://schemas.microsoft.com/office/drawing/2014/main" id="{1D906C00-D7F6-7FEE-D16F-4C9133D734DD}"/>
              </a:ext>
            </a:extLst>
          </p:cNvPr>
          <p:cNvPicPr>
            <a:picLocks noChangeAspect="1"/>
          </p:cNvPicPr>
          <p:nvPr/>
        </p:nvPicPr>
        <p:blipFill>
          <a:blip r:embed="rId3"/>
          <a:srcRect l="47222"/>
          <a:stretch/>
        </p:blipFill>
        <p:spPr>
          <a:xfrm>
            <a:off x="10762836" y="2181250"/>
            <a:ext cx="476244" cy="602532"/>
          </a:xfrm>
          <a:prstGeom prst="rect">
            <a:avLst/>
          </a:prstGeom>
        </p:spPr>
      </p:pic>
      <p:pic>
        <p:nvPicPr>
          <p:cNvPr id="14" name="Grafik 13">
            <a:extLst>
              <a:ext uri="{FF2B5EF4-FFF2-40B4-BE49-F238E27FC236}">
                <a16:creationId xmlns:a16="http://schemas.microsoft.com/office/drawing/2014/main" id="{C5B7BCA0-F8D3-6D6A-4DB0-FBAFDC947CBC}"/>
              </a:ext>
            </a:extLst>
          </p:cNvPr>
          <p:cNvPicPr>
            <a:picLocks noChangeAspect="1"/>
          </p:cNvPicPr>
          <p:nvPr/>
        </p:nvPicPr>
        <p:blipFill>
          <a:blip r:embed="rId3"/>
          <a:srcRect l="47222"/>
          <a:stretch/>
        </p:blipFill>
        <p:spPr>
          <a:xfrm>
            <a:off x="10762836" y="2585704"/>
            <a:ext cx="476244" cy="602532"/>
          </a:xfrm>
          <a:prstGeom prst="rect">
            <a:avLst/>
          </a:prstGeom>
        </p:spPr>
      </p:pic>
      <p:pic>
        <p:nvPicPr>
          <p:cNvPr id="15" name="Grafik 14">
            <a:extLst>
              <a:ext uri="{FF2B5EF4-FFF2-40B4-BE49-F238E27FC236}">
                <a16:creationId xmlns:a16="http://schemas.microsoft.com/office/drawing/2014/main" id="{099EE3DC-843B-B16C-362C-4FBD3AEB9EF1}"/>
              </a:ext>
            </a:extLst>
          </p:cNvPr>
          <p:cNvPicPr>
            <a:picLocks noChangeAspect="1"/>
          </p:cNvPicPr>
          <p:nvPr/>
        </p:nvPicPr>
        <p:blipFill>
          <a:blip r:embed="rId3"/>
          <a:srcRect l="47222"/>
          <a:stretch/>
        </p:blipFill>
        <p:spPr>
          <a:xfrm>
            <a:off x="10762836" y="3014993"/>
            <a:ext cx="476244" cy="602532"/>
          </a:xfrm>
          <a:prstGeom prst="rect">
            <a:avLst/>
          </a:prstGeom>
        </p:spPr>
      </p:pic>
      <p:pic>
        <p:nvPicPr>
          <p:cNvPr id="16" name="Grafik 15">
            <a:extLst>
              <a:ext uri="{FF2B5EF4-FFF2-40B4-BE49-F238E27FC236}">
                <a16:creationId xmlns:a16="http://schemas.microsoft.com/office/drawing/2014/main" id="{17D9AD64-B521-91C9-0759-7D112A22E34A}"/>
              </a:ext>
            </a:extLst>
          </p:cNvPr>
          <p:cNvPicPr>
            <a:picLocks noChangeAspect="1"/>
          </p:cNvPicPr>
          <p:nvPr/>
        </p:nvPicPr>
        <p:blipFill>
          <a:blip r:embed="rId3"/>
          <a:srcRect l="47222"/>
          <a:stretch/>
        </p:blipFill>
        <p:spPr>
          <a:xfrm>
            <a:off x="10762836" y="3470248"/>
            <a:ext cx="476244" cy="602532"/>
          </a:xfrm>
          <a:prstGeom prst="rect">
            <a:avLst/>
          </a:prstGeom>
        </p:spPr>
      </p:pic>
      <p:pic>
        <p:nvPicPr>
          <p:cNvPr id="17" name="Grafik 16">
            <a:extLst>
              <a:ext uri="{FF2B5EF4-FFF2-40B4-BE49-F238E27FC236}">
                <a16:creationId xmlns:a16="http://schemas.microsoft.com/office/drawing/2014/main" id="{E71C87D5-D692-275E-20ED-D566BFDE298D}"/>
              </a:ext>
            </a:extLst>
          </p:cNvPr>
          <p:cNvPicPr>
            <a:picLocks noChangeAspect="1"/>
          </p:cNvPicPr>
          <p:nvPr/>
        </p:nvPicPr>
        <p:blipFill>
          <a:blip r:embed="rId3"/>
          <a:srcRect l="47222"/>
          <a:stretch/>
        </p:blipFill>
        <p:spPr>
          <a:xfrm>
            <a:off x="10762836" y="3883275"/>
            <a:ext cx="476244" cy="602532"/>
          </a:xfrm>
          <a:prstGeom prst="rect">
            <a:avLst/>
          </a:prstGeom>
        </p:spPr>
      </p:pic>
    </p:spTree>
    <p:extLst>
      <p:ext uri="{BB962C8B-B14F-4D97-AF65-F5344CB8AC3E}">
        <p14:creationId xmlns:p14="http://schemas.microsoft.com/office/powerpoint/2010/main" val="167468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4E19-B822-DC66-0C07-AC92471B0E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E4D31B-DA91-D128-8700-D909CB587369}"/>
              </a:ext>
            </a:extLst>
          </p:cNvPr>
          <p:cNvSpPr>
            <a:spLocks noGrp="1"/>
          </p:cNvSpPr>
          <p:nvPr>
            <p:ph type="title"/>
          </p:nvPr>
        </p:nvSpPr>
        <p:spPr/>
        <p:txBody>
          <a:bodyPr/>
          <a:lstStyle/>
          <a:p>
            <a:r>
              <a:rPr lang="de-DE" dirty="0"/>
              <a:t>Terminplanung – Generalversammlung 2024</a:t>
            </a:r>
          </a:p>
        </p:txBody>
      </p:sp>
      <p:pic>
        <p:nvPicPr>
          <p:cNvPr id="4" name="Grafik 3">
            <a:extLst>
              <a:ext uri="{FF2B5EF4-FFF2-40B4-BE49-F238E27FC236}">
                <a16:creationId xmlns:a16="http://schemas.microsoft.com/office/drawing/2014/main" id="{E0EF76D5-5973-88F3-14BA-EE17F5BAE86E}"/>
              </a:ext>
            </a:extLst>
          </p:cNvPr>
          <p:cNvPicPr>
            <a:picLocks noChangeAspect="1"/>
          </p:cNvPicPr>
          <p:nvPr/>
        </p:nvPicPr>
        <p:blipFill>
          <a:blip r:embed="rId3"/>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D6F60250-4037-89E6-9237-30A7F39B081F}"/>
              </a:ext>
            </a:extLst>
          </p:cNvPr>
          <p:cNvGraphicFramePr>
            <a:graphicFrameLocks noGrp="1"/>
          </p:cNvGraphicFramePr>
          <p:nvPr>
            <p:extLst>
              <p:ext uri="{D42A27DB-BD31-4B8C-83A1-F6EECF244321}">
                <p14:modId xmlns:p14="http://schemas.microsoft.com/office/powerpoint/2010/main" val="18312569"/>
              </p:ext>
            </p:extLst>
          </p:nvPr>
        </p:nvGraphicFramePr>
        <p:xfrm>
          <a:off x="284673" y="2122149"/>
          <a:ext cx="11878568" cy="274828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r>
                        <a:rPr lang="de-DE" b="1" u="sng" dirty="0"/>
                        <a:t>2025:</a:t>
                      </a:r>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r>
                        <a:rPr lang="de-DE" b="1" dirty="0"/>
                        <a:t>Soll der Termin weiterhin im Februar / März eines Jahres bleiben?</a:t>
                      </a:r>
                    </a:p>
                    <a:p>
                      <a:endParaRPr lang="de-DE" b="1" dirty="0"/>
                    </a:p>
                    <a:p>
                      <a:r>
                        <a:rPr lang="de-DE" dirty="0"/>
                        <a:t>Ja / Nein</a:t>
                      </a:r>
                    </a:p>
                    <a:p>
                      <a:endParaRPr lang="de-DE" dirty="0"/>
                    </a:p>
                  </a:txBody>
                  <a:tcPr/>
                </a:tc>
                <a:tc>
                  <a:txBody>
                    <a:bodyPr/>
                    <a:lstStyle/>
                    <a:p>
                      <a:r>
                        <a:rPr lang="de-DE" dirty="0"/>
                        <a:t>Einstimmig beschlossen</a:t>
                      </a:r>
                    </a:p>
                  </a:txBody>
                  <a:tcPr/>
                </a:tc>
                <a:extLst>
                  <a:ext uri="{0D108BD9-81ED-4DB2-BD59-A6C34878D82A}">
                    <a16:rowId xmlns:a16="http://schemas.microsoft.com/office/drawing/2014/main" val="1710925145"/>
                  </a:ext>
                </a:extLst>
              </a:tr>
              <a:tr h="370840">
                <a:tc>
                  <a:txBody>
                    <a:bodyPr/>
                    <a:lstStyle/>
                    <a:p>
                      <a:r>
                        <a:rPr lang="de-DE" sz="1800" b="1" dirty="0"/>
                        <a:t>Soll der </a:t>
                      </a:r>
                      <a:r>
                        <a:rPr lang="de-DE" sz="1800" b="1" dirty="0" err="1"/>
                        <a:t>Kegelpapa</a:t>
                      </a:r>
                      <a:r>
                        <a:rPr lang="de-DE" sz="1800" b="1" dirty="0"/>
                        <a:t> eine Umfrage mit Terminen in die Info-Gruppe stellen?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Ja / Nein</a:t>
                      </a:r>
                    </a:p>
                    <a:p>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Einstimmig beschlossen</a:t>
                      </a:r>
                    </a:p>
                    <a:p>
                      <a:endParaRPr lang="de-DE" dirty="0"/>
                    </a:p>
                  </a:txBody>
                  <a:tcPr/>
                </a:tc>
                <a:extLst>
                  <a:ext uri="{0D108BD9-81ED-4DB2-BD59-A6C34878D82A}">
                    <a16:rowId xmlns:a16="http://schemas.microsoft.com/office/drawing/2014/main" val="2440395813"/>
                  </a:ext>
                </a:extLst>
              </a:tr>
            </a:tbl>
          </a:graphicData>
        </a:graphic>
      </p:graphicFrame>
    </p:spTree>
    <p:extLst>
      <p:ext uri="{BB962C8B-B14F-4D97-AF65-F5344CB8AC3E}">
        <p14:creationId xmlns:p14="http://schemas.microsoft.com/office/powerpoint/2010/main" val="1792469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038F-BD5E-422F-E9A5-70502A6CF3FE}"/>
            </a:ext>
          </a:extLst>
        </p:cNvPr>
        <p:cNvGrpSpPr/>
        <p:nvPr/>
      </p:nvGrpSpPr>
      <p:grpSpPr>
        <a:xfrm>
          <a:off x="0" y="0"/>
          <a:ext cx="0" cy="0"/>
          <a:chOff x="0" y="0"/>
          <a:chExt cx="0" cy="0"/>
        </a:xfrm>
      </p:grpSpPr>
      <p:sp>
        <p:nvSpPr>
          <p:cNvPr id="19" name="Rechteck 18">
            <a:extLst>
              <a:ext uri="{FF2B5EF4-FFF2-40B4-BE49-F238E27FC236}">
                <a16:creationId xmlns:a16="http://schemas.microsoft.com/office/drawing/2014/main" id="{9B08407E-E5E5-0F6A-AF2F-C51CC6B58D05}"/>
              </a:ext>
            </a:extLst>
          </p:cNvPr>
          <p:cNvSpPr/>
          <p:nvPr/>
        </p:nvSpPr>
        <p:spPr>
          <a:xfrm>
            <a:off x="672299" y="4839248"/>
            <a:ext cx="11511679" cy="10969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30B06B6-5143-BE89-D88B-0CB7FAAC3DD8}"/>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6A0D99D7-C622-4377-FAB6-D4528D4CF8EC}"/>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BF512C29-ECA3-F7D0-FFB9-3BF7E8F06FC3}"/>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B5C1E535-2690-36DA-3E96-899EB528C56F}"/>
              </a:ext>
            </a:extLst>
          </p:cNvPr>
          <p:cNvCxnSpPr/>
          <p:nvPr/>
        </p:nvCxnSpPr>
        <p:spPr>
          <a:xfrm>
            <a:off x="680321" y="269507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2304BD91-FC0F-C26B-1FD1-53A65985F7C5}"/>
              </a:ext>
            </a:extLst>
          </p:cNvPr>
          <p:cNvCxnSpPr/>
          <p:nvPr/>
        </p:nvCxnSpPr>
        <p:spPr>
          <a:xfrm>
            <a:off x="680321" y="31201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AD0E5239-C72D-5615-B8E9-D904EF09B4E3}"/>
              </a:ext>
            </a:extLst>
          </p:cNvPr>
          <p:cNvCxnSpPr/>
          <p:nvPr/>
        </p:nvCxnSpPr>
        <p:spPr>
          <a:xfrm>
            <a:off x="680321" y="3561347"/>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0C9441EC-F7AA-6324-B02C-D2D7B0FF37C2}"/>
              </a:ext>
            </a:extLst>
          </p:cNvPr>
          <p:cNvCxnSpPr/>
          <p:nvPr/>
        </p:nvCxnSpPr>
        <p:spPr>
          <a:xfrm>
            <a:off x="680321" y="398646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792E33D6-CC47-2F71-026D-6217B362C0C1}"/>
              </a:ext>
            </a:extLst>
          </p:cNvPr>
          <p:cNvCxnSpPr/>
          <p:nvPr/>
        </p:nvCxnSpPr>
        <p:spPr>
          <a:xfrm>
            <a:off x="680321" y="23047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29236B48-8E05-FFB1-76EB-5518758FD2EF}"/>
              </a:ext>
            </a:extLst>
          </p:cNvPr>
          <p:cNvCxnSpPr/>
          <p:nvPr/>
        </p:nvCxnSpPr>
        <p:spPr>
          <a:xfrm>
            <a:off x="672300" y="4395537"/>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919D7289-216B-4F47-1C26-6755177EA52C}"/>
              </a:ext>
            </a:extLst>
          </p:cNvPr>
          <p:cNvCxnSpPr/>
          <p:nvPr/>
        </p:nvCxnSpPr>
        <p:spPr>
          <a:xfrm>
            <a:off x="680321" y="4836695"/>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DA89E480-F994-C05C-2CF1-05907D7A28D5}"/>
              </a:ext>
            </a:extLst>
          </p:cNvPr>
          <p:cNvCxnSpPr/>
          <p:nvPr/>
        </p:nvCxnSpPr>
        <p:spPr>
          <a:xfrm>
            <a:off x="672300" y="5936189"/>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5" name="Grafik 4">
            <a:extLst>
              <a:ext uri="{FF2B5EF4-FFF2-40B4-BE49-F238E27FC236}">
                <a16:creationId xmlns:a16="http://schemas.microsoft.com/office/drawing/2014/main" id="{F5FD152E-6701-4A0C-2ED7-882BFF246103}"/>
              </a:ext>
            </a:extLst>
          </p:cNvPr>
          <p:cNvPicPr>
            <a:picLocks noChangeAspect="1"/>
          </p:cNvPicPr>
          <p:nvPr/>
        </p:nvPicPr>
        <p:blipFill>
          <a:blip r:embed="rId3"/>
          <a:srcRect l="47222"/>
          <a:stretch/>
        </p:blipFill>
        <p:spPr>
          <a:xfrm>
            <a:off x="10762836" y="2181250"/>
            <a:ext cx="476244" cy="602532"/>
          </a:xfrm>
          <a:prstGeom prst="rect">
            <a:avLst/>
          </a:prstGeom>
        </p:spPr>
      </p:pic>
      <p:pic>
        <p:nvPicPr>
          <p:cNvPr id="14" name="Grafik 13">
            <a:extLst>
              <a:ext uri="{FF2B5EF4-FFF2-40B4-BE49-F238E27FC236}">
                <a16:creationId xmlns:a16="http://schemas.microsoft.com/office/drawing/2014/main" id="{8C9F4D61-B03D-F53A-4A95-E5BB863CB147}"/>
              </a:ext>
            </a:extLst>
          </p:cNvPr>
          <p:cNvPicPr>
            <a:picLocks noChangeAspect="1"/>
          </p:cNvPicPr>
          <p:nvPr/>
        </p:nvPicPr>
        <p:blipFill>
          <a:blip r:embed="rId3"/>
          <a:srcRect l="47222"/>
          <a:stretch/>
        </p:blipFill>
        <p:spPr>
          <a:xfrm>
            <a:off x="10762836" y="2585704"/>
            <a:ext cx="476244" cy="602532"/>
          </a:xfrm>
          <a:prstGeom prst="rect">
            <a:avLst/>
          </a:prstGeom>
        </p:spPr>
      </p:pic>
      <p:pic>
        <p:nvPicPr>
          <p:cNvPr id="15" name="Grafik 14">
            <a:extLst>
              <a:ext uri="{FF2B5EF4-FFF2-40B4-BE49-F238E27FC236}">
                <a16:creationId xmlns:a16="http://schemas.microsoft.com/office/drawing/2014/main" id="{0DB5CF7D-3F2A-297F-20E2-A47A3136E88E}"/>
              </a:ext>
            </a:extLst>
          </p:cNvPr>
          <p:cNvPicPr>
            <a:picLocks noChangeAspect="1"/>
          </p:cNvPicPr>
          <p:nvPr/>
        </p:nvPicPr>
        <p:blipFill>
          <a:blip r:embed="rId3"/>
          <a:srcRect l="47222"/>
          <a:stretch/>
        </p:blipFill>
        <p:spPr>
          <a:xfrm>
            <a:off x="10762836" y="3014993"/>
            <a:ext cx="476244" cy="602532"/>
          </a:xfrm>
          <a:prstGeom prst="rect">
            <a:avLst/>
          </a:prstGeom>
        </p:spPr>
      </p:pic>
      <p:pic>
        <p:nvPicPr>
          <p:cNvPr id="16" name="Grafik 15">
            <a:extLst>
              <a:ext uri="{FF2B5EF4-FFF2-40B4-BE49-F238E27FC236}">
                <a16:creationId xmlns:a16="http://schemas.microsoft.com/office/drawing/2014/main" id="{64139B43-67D2-25CF-CD60-8F4B14010640}"/>
              </a:ext>
            </a:extLst>
          </p:cNvPr>
          <p:cNvPicPr>
            <a:picLocks noChangeAspect="1"/>
          </p:cNvPicPr>
          <p:nvPr/>
        </p:nvPicPr>
        <p:blipFill>
          <a:blip r:embed="rId3"/>
          <a:srcRect l="47222"/>
          <a:stretch/>
        </p:blipFill>
        <p:spPr>
          <a:xfrm>
            <a:off x="10762836" y="3470248"/>
            <a:ext cx="476244" cy="602532"/>
          </a:xfrm>
          <a:prstGeom prst="rect">
            <a:avLst/>
          </a:prstGeom>
        </p:spPr>
      </p:pic>
      <p:pic>
        <p:nvPicPr>
          <p:cNvPr id="17" name="Grafik 16">
            <a:extLst>
              <a:ext uri="{FF2B5EF4-FFF2-40B4-BE49-F238E27FC236}">
                <a16:creationId xmlns:a16="http://schemas.microsoft.com/office/drawing/2014/main" id="{5363ADC8-3320-7233-79AE-5E51872EDD09}"/>
              </a:ext>
            </a:extLst>
          </p:cNvPr>
          <p:cNvPicPr>
            <a:picLocks noChangeAspect="1"/>
          </p:cNvPicPr>
          <p:nvPr/>
        </p:nvPicPr>
        <p:blipFill>
          <a:blip r:embed="rId3"/>
          <a:srcRect l="47222"/>
          <a:stretch/>
        </p:blipFill>
        <p:spPr>
          <a:xfrm>
            <a:off x="10762836" y="3883275"/>
            <a:ext cx="476244" cy="602532"/>
          </a:xfrm>
          <a:prstGeom prst="rect">
            <a:avLst/>
          </a:prstGeom>
        </p:spPr>
      </p:pic>
      <p:pic>
        <p:nvPicPr>
          <p:cNvPr id="18" name="Grafik 17">
            <a:extLst>
              <a:ext uri="{FF2B5EF4-FFF2-40B4-BE49-F238E27FC236}">
                <a16:creationId xmlns:a16="http://schemas.microsoft.com/office/drawing/2014/main" id="{3EF07E11-39AD-724E-5543-B427096F85B4}"/>
              </a:ext>
            </a:extLst>
          </p:cNvPr>
          <p:cNvPicPr>
            <a:picLocks noChangeAspect="1"/>
          </p:cNvPicPr>
          <p:nvPr/>
        </p:nvPicPr>
        <p:blipFill>
          <a:blip r:embed="rId3"/>
          <a:srcRect l="47222"/>
          <a:stretch/>
        </p:blipFill>
        <p:spPr>
          <a:xfrm>
            <a:off x="10762836" y="4308390"/>
            <a:ext cx="476244" cy="602532"/>
          </a:xfrm>
          <a:prstGeom prst="rect">
            <a:avLst/>
          </a:prstGeom>
        </p:spPr>
      </p:pic>
    </p:spTree>
    <p:extLst>
      <p:ext uri="{BB962C8B-B14F-4D97-AF65-F5344CB8AC3E}">
        <p14:creationId xmlns:p14="http://schemas.microsoft.com/office/powerpoint/2010/main" val="2371842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14D3F-9324-5D77-59ED-A5A271D0E5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DC813E-F54F-8A06-C02F-FC082FDE93F9}"/>
              </a:ext>
            </a:extLst>
          </p:cNvPr>
          <p:cNvSpPr>
            <a:spLocks noGrp="1"/>
          </p:cNvSpPr>
          <p:nvPr>
            <p:ph type="title"/>
          </p:nvPr>
        </p:nvSpPr>
        <p:spPr/>
        <p:txBody>
          <a:bodyPr/>
          <a:lstStyle/>
          <a:p>
            <a:r>
              <a:rPr lang="de-DE" dirty="0"/>
              <a:t>Diverse Themen – vorab Eingereicht</a:t>
            </a:r>
          </a:p>
        </p:txBody>
      </p:sp>
      <p:pic>
        <p:nvPicPr>
          <p:cNvPr id="4" name="Grafik 3">
            <a:extLst>
              <a:ext uri="{FF2B5EF4-FFF2-40B4-BE49-F238E27FC236}">
                <a16:creationId xmlns:a16="http://schemas.microsoft.com/office/drawing/2014/main" id="{F0FE4722-A770-597C-8711-F4A41681F6BE}"/>
              </a:ext>
            </a:extLst>
          </p:cNvPr>
          <p:cNvPicPr>
            <a:picLocks noChangeAspect="1"/>
          </p:cNvPicPr>
          <p:nvPr/>
        </p:nvPicPr>
        <p:blipFill>
          <a:blip r:embed="rId3"/>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9FBC97DA-CAEC-167D-5F51-EE0AC6A47345}"/>
              </a:ext>
            </a:extLst>
          </p:cNvPr>
          <p:cNvGraphicFramePr>
            <a:graphicFrameLocks noGrp="1"/>
          </p:cNvGraphicFramePr>
          <p:nvPr>
            <p:extLst>
              <p:ext uri="{D42A27DB-BD31-4B8C-83A1-F6EECF244321}">
                <p14:modId xmlns:p14="http://schemas.microsoft.com/office/powerpoint/2010/main" val="2614035306"/>
              </p:ext>
            </p:extLst>
          </p:nvPr>
        </p:nvGraphicFramePr>
        <p:xfrm>
          <a:off x="284673" y="2122149"/>
          <a:ext cx="11878568" cy="4485640"/>
        </p:xfrm>
        <a:graphic>
          <a:graphicData uri="http://schemas.openxmlformats.org/drawingml/2006/table">
            <a:tbl>
              <a:tblPr firstRow="1" bandRow="1">
                <a:tableStyleId>{5C22544A-7EE6-4342-B048-85BDC9FD1C3A}</a:tableStyleId>
              </a:tblPr>
              <a:tblGrid>
                <a:gridCol w="10154727">
                  <a:extLst>
                    <a:ext uri="{9D8B030D-6E8A-4147-A177-3AD203B41FA5}">
                      <a16:colId xmlns:a16="http://schemas.microsoft.com/office/drawing/2014/main" val="2991968058"/>
                    </a:ext>
                  </a:extLst>
                </a:gridCol>
                <a:gridCol w="1723841">
                  <a:extLst>
                    <a:ext uri="{9D8B030D-6E8A-4147-A177-3AD203B41FA5}">
                      <a16:colId xmlns:a16="http://schemas.microsoft.com/office/drawing/2014/main" val="874853118"/>
                    </a:ext>
                  </a:extLst>
                </a:gridCol>
              </a:tblGrid>
              <a:tr h="370840">
                <a:tc>
                  <a:txBody>
                    <a:bodyPr/>
                    <a:lstStyle/>
                    <a:p>
                      <a:r>
                        <a:rPr lang="de-DE" b="1" u="sng" dirty="0"/>
                        <a:t>Maik:</a:t>
                      </a:r>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r>
                        <a:rPr lang="de-DE" b="1" dirty="0"/>
                        <a:t>Stefan </a:t>
                      </a:r>
                      <a:r>
                        <a:rPr lang="de-DE" b="1" dirty="0" err="1"/>
                        <a:t>Jaske</a:t>
                      </a:r>
                      <a:endParaRPr lang="de-DE" b="1" dirty="0"/>
                    </a:p>
                    <a:p>
                      <a:r>
                        <a:rPr lang="de-DE" b="1" dirty="0"/>
                        <a:t>Soll Stefan weiterhin in der WhatsApp Kegelgruppe (nicht Info) verbleiben um ihn weiterhin als Gastkegler begrüßen zu dürfen?</a:t>
                      </a:r>
                      <a:endParaRPr lang="de-DE" dirty="0"/>
                    </a:p>
                    <a:p>
                      <a:endParaRPr lang="de-DE" dirty="0"/>
                    </a:p>
                  </a:txBody>
                  <a:tcPr/>
                </a:tc>
                <a:tc>
                  <a:txBody>
                    <a:bodyPr/>
                    <a:lstStyle/>
                    <a:p>
                      <a:r>
                        <a:rPr lang="de-DE" dirty="0"/>
                        <a:t>Einstimmig</a:t>
                      </a:r>
                    </a:p>
                    <a:p>
                      <a:r>
                        <a:rPr lang="de-DE" dirty="0"/>
                        <a:t>Stefan verbleibt in der Gruppe</a:t>
                      </a:r>
                    </a:p>
                  </a:txBody>
                  <a:tcPr/>
                </a:tc>
                <a:extLst>
                  <a:ext uri="{0D108BD9-81ED-4DB2-BD59-A6C34878D82A}">
                    <a16:rowId xmlns:a16="http://schemas.microsoft.com/office/drawing/2014/main" val="1710925145"/>
                  </a:ext>
                </a:extLst>
              </a:tr>
              <a:tr h="370840">
                <a:tc>
                  <a:txBody>
                    <a:bodyPr/>
                    <a:lstStyle/>
                    <a:p>
                      <a:r>
                        <a:rPr lang="de-DE" b="1" dirty="0"/>
                        <a:t>Andreas Friese</a:t>
                      </a:r>
                    </a:p>
                    <a:p>
                      <a:endParaRPr lang="de-DE" b="1" dirty="0"/>
                    </a:p>
                    <a:p>
                      <a:r>
                        <a:rPr lang="de-DE" b="1" dirty="0"/>
                        <a:t>Antrag auf Gastkegler-Status gestellt mit anschließender Wiederaufnahme.</a:t>
                      </a:r>
                    </a:p>
                    <a:p>
                      <a:endParaRPr lang="de-DE" b="1" dirty="0"/>
                    </a:p>
                    <a:p>
                      <a:pPr marL="285750" indent="-285750">
                        <a:buFont typeface="Arial" panose="020B0604020202020204" pitchFamily="34" charset="0"/>
                        <a:buChar char="•"/>
                      </a:pPr>
                      <a:r>
                        <a:rPr lang="de-DE" b="1" dirty="0"/>
                        <a:t>Unterstütz der Kegelclub diesen Vorschlag?</a:t>
                      </a:r>
                    </a:p>
                    <a:p>
                      <a:pPr marL="285750" indent="-285750">
                        <a:buFont typeface="Arial" panose="020B0604020202020204" pitchFamily="34" charset="0"/>
                        <a:buChar char="•"/>
                      </a:pPr>
                      <a:r>
                        <a:rPr lang="de-DE" b="1" dirty="0"/>
                        <a:t>Wie kann eine Wiederaufnahme aussehen?</a:t>
                      </a:r>
                    </a:p>
                    <a:p>
                      <a:pPr marL="285750" lvl="0" indent="-285750">
                        <a:buFont typeface="Arial" panose="020B0604020202020204" pitchFamily="34" charset="0"/>
                        <a:buChar char="•"/>
                      </a:pPr>
                      <a:r>
                        <a:rPr lang="de-DE" b="1" dirty="0"/>
                        <a:t>Muss der volle ausstehende Betrag (Monatsbeitrag &amp; </a:t>
                      </a:r>
                      <a:r>
                        <a:rPr lang="de-DE" b="1" dirty="0" err="1"/>
                        <a:t>Strafenschnitte</a:t>
                      </a:r>
                      <a:r>
                        <a:rPr lang="de-DE" b="1" dirty="0"/>
                        <a:t>) eingezahlt werden?</a:t>
                      </a:r>
                    </a:p>
                  </a:txBody>
                  <a:tcPr/>
                </a:tc>
                <a:tc>
                  <a:txBody>
                    <a:bodyPr/>
                    <a:lstStyle/>
                    <a:p>
                      <a:r>
                        <a:rPr lang="de-DE" dirty="0"/>
                        <a:t>7 Ja	</a:t>
                      </a:r>
                    </a:p>
                    <a:p>
                      <a:r>
                        <a:rPr lang="de-DE" dirty="0"/>
                        <a:t>0 Nein</a:t>
                      </a:r>
                    </a:p>
                    <a:p>
                      <a:r>
                        <a:rPr lang="de-DE" dirty="0"/>
                        <a:t>1 Enthaltung</a:t>
                      </a:r>
                    </a:p>
                    <a:p>
                      <a:endParaRPr lang="de-DE" dirty="0"/>
                    </a:p>
                  </a:txBody>
                  <a:tcPr/>
                </a:tc>
                <a:extLst>
                  <a:ext uri="{0D108BD9-81ED-4DB2-BD59-A6C34878D82A}">
                    <a16:rowId xmlns:a16="http://schemas.microsoft.com/office/drawing/2014/main" val="2440395813"/>
                  </a:ext>
                </a:extLst>
              </a:tr>
              <a:tr h="370840">
                <a:tc>
                  <a:txBody>
                    <a:bodyPr/>
                    <a:lstStyle/>
                    <a:p>
                      <a:pPr marL="285750" lvl="0" indent="-285750">
                        <a:buFont typeface="Arial" panose="020B0604020202020204" pitchFamily="34" charset="0"/>
                        <a:buChar char="•"/>
                      </a:pPr>
                      <a:r>
                        <a:rPr lang="de-DE" b="1" dirty="0"/>
                        <a:t>Info/ Beschluss:</a:t>
                      </a:r>
                      <a:endParaRPr lang="de-DE" dirty="0"/>
                    </a:p>
                    <a:p>
                      <a:r>
                        <a:rPr lang="de-DE" dirty="0"/>
                        <a:t>Friese wird </a:t>
                      </a:r>
                      <a:r>
                        <a:rPr lang="de-DE" dirty="0" err="1"/>
                        <a:t>Gastkegeler</a:t>
                      </a:r>
                      <a:r>
                        <a:rPr lang="de-DE" dirty="0"/>
                        <a:t> und muss die Strafen am Kegelabend zzgl. Kegelgebühr </a:t>
                      </a:r>
                    </a:p>
                    <a:p>
                      <a:r>
                        <a:rPr lang="de-DE" dirty="0"/>
                        <a:t>Betrag zum 31.12.24 wird getilgt und wird zum 01.01.25 in den </a:t>
                      </a:r>
                      <a:r>
                        <a:rPr lang="de-DE" dirty="0" err="1"/>
                        <a:t>Gastkegeler</a:t>
                      </a:r>
                      <a:r>
                        <a:rPr lang="de-DE" dirty="0"/>
                        <a:t> Status gesetzt</a:t>
                      </a:r>
                      <a:endParaRPr lang="de-DE" b="1" dirty="0"/>
                    </a:p>
                  </a:txBody>
                  <a:tcPr/>
                </a:tc>
                <a:tc>
                  <a:txBody>
                    <a:bodyPr/>
                    <a:lstStyle/>
                    <a:p>
                      <a:r>
                        <a:rPr lang="de-DE" sz="1600" dirty="0"/>
                        <a:t>Beitrag 15 zzgl. Strafen bei Kegelabend</a:t>
                      </a:r>
                    </a:p>
                  </a:txBody>
                  <a:tcPr/>
                </a:tc>
                <a:extLst>
                  <a:ext uri="{0D108BD9-81ED-4DB2-BD59-A6C34878D82A}">
                    <a16:rowId xmlns:a16="http://schemas.microsoft.com/office/drawing/2014/main" val="3805710034"/>
                  </a:ext>
                </a:extLst>
              </a:tr>
            </a:tbl>
          </a:graphicData>
        </a:graphic>
      </p:graphicFrame>
    </p:spTree>
    <p:extLst>
      <p:ext uri="{BB962C8B-B14F-4D97-AF65-F5344CB8AC3E}">
        <p14:creationId xmlns:p14="http://schemas.microsoft.com/office/powerpoint/2010/main" val="1416801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FCBE3-655B-647E-796D-94BA084653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62066D-9D70-3380-32A3-2C403632639A}"/>
              </a:ext>
            </a:extLst>
          </p:cNvPr>
          <p:cNvSpPr>
            <a:spLocks noGrp="1"/>
          </p:cNvSpPr>
          <p:nvPr>
            <p:ph type="title"/>
          </p:nvPr>
        </p:nvSpPr>
        <p:spPr/>
        <p:txBody>
          <a:bodyPr/>
          <a:lstStyle/>
          <a:p>
            <a:r>
              <a:rPr lang="de-DE" dirty="0"/>
              <a:t>Diverse Themen – vorab Eingereicht</a:t>
            </a:r>
          </a:p>
        </p:txBody>
      </p:sp>
      <p:pic>
        <p:nvPicPr>
          <p:cNvPr id="4" name="Grafik 3">
            <a:extLst>
              <a:ext uri="{FF2B5EF4-FFF2-40B4-BE49-F238E27FC236}">
                <a16:creationId xmlns:a16="http://schemas.microsoft.com/office/drawing/2014/main" id="{E1C536A7-5F2E-06D0-DEED-94240D415E42}"/>
              </a:ext>
            </a:extLst>
          </p:cNvPr>
          <p:cNvPicPr>
            <a:picLocks noChangeAspect="1"/>
          </p:cNvPicPr>
          <p:nvPr/>
        </p:nvPicPr>
        <p:blipFill>
          <a:blip r:embed="rId3"/>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C81BCC2D-08D6-46B2-736D-96F24A0A9AB9}"/>
              </a:ext>
            </a:extLst>
          </p:cNvPr>
          <p:cNvGraphicFramePr>
            <a:graphicFrameLocks noGrp="1"/>
          </p:cNvGraphicFramePr>
          <p:nvPr>
            <p:extLst>
              <p:ext uri="{D42A27DB-BD31-4B8C-83A1-F6EECF244321}">
                <p14:modId xmlns:p14="http://schemas.microsoft.com/office/powerpoint/2010/main" val="1538509194"/>
              </p:ext>
            </p:extLst>
          </p:nvPr>
        </p:nvGraphicFramePr>
        <p:xfrm>
          <a:off x="284673" y="2122149"/>
          <a:ext cx="11878568" cy="4394200"/>
        </p:xfrm>
        <a:graphic>
          <a:graphicData uri="http://schemas.openxmlformats.org/drawingml/2006/table">
            <a:tbl>
              <a:tblPr firstRow="1" bandRow="1">
                <a:tableStyleId>{5C22544A-7EE6-4342-B048-85BDC9FD1C3A}</a:tableStyleId>
              </a:tblPr>
              <a:tblGrid>
                <a:gridCol w="10154727">
                  <a:extLst>
                    <a:ext uri="{9D8B030D-6E8A-4147-A177-3AD203B41FA5}">
                      <a16:colId xmlns:a16="http://schemas.microsoft.com/office/drawing/2014/main" val="2991968058"/>
                    </a:ext>
                  </a:extLst>
                </a:gridCol>
                <a:gridCol w="1723841">
                  <a:extLst>
                    <a:ext uri="{9D8B030D-6E8A-4147-A177-3AD203B41FA5}">
                      <a16:colId xmlns:a16="http://schemas.microsoft.com/office/drawing/2014/main" val="874853118"/>
                    </a:ext>
                  </a:extLst>
                </a:gridCol>
              </a:tblGrid>
              <a:tr h="370840">
                <a:tc>
                  <a:txBody>
                    <a:bodyPr/>
                    <a:lstStyle/>
                    <a:p>
                      <a:r>
                        <a:rPr lang="de-DE" b="1" u="sng" dirty="0"/>
                        <a:t>Maik:</a:t>
                      </a:r>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r>
                        <a:rPr lang="de-DE" dirty="0"/>
                        <a:t>Eigene Kegelkugeln:</a:t>
                      </a:r>
                    </a:p>
                    <a:p>
                      <a:endParaRPr lang="de-DE" dirty="0"/>
                    </a:p>
                    <a:p>
                      <a:endParaRPr lang="de-DE" dirty="0"/>
                    </a:p>
                    <a:p>
                      <a:endParaRPr lang="de-DE" dirty="0"/>
                    </a:p>
                    <a:p>
                      <a:endParaRPr lang="de-DE" dirty="0"/>
                    </a:p>
                    <a:p>
                      <a:endParaRPr lang="de-DE" dirty="0"/>
                    </a:p>
                    <a:p>
                      <a:endParaRPr lang="de-DE" dirty="0"/>
                    </a:p>
                    <a:p>
                      <a:endParaRPr lang="de-DE" dirty="0"/>
                    </a:p>
                  </a:txBody>
                  <a:tcPr/>
                </a:tc>
                <a:tc>
                  <a:txBody>
                    <a:bodyPr/>
                    <a:lstStyle/>
                    <a:p>
                      <a:r>
                        <a:rPr lang="de-DE" dirty="0"/>
                        <a:t>7 Ja,</a:t>
                      </a:r>
                    </a:p>
                    <a:p>
                      <a:r>
                        <a:rPr lang="de-DE" dirty="0"/>
                        <a:t>0 Nein,</a:t>
                      </a:r>
                    </a:p>
                    <a:p>
                      <a:r>
                        <a:rPr lang="de-DE" dirty="0"/>
                        <a:t>2 Enthaltung</a:t>
                      </a:r>
                    </a:p>
                  </a:txBody>
                  <a:tcPr/>
                </a:tc>
                <a:extLst>
                  <a:ext uri="{0D108BD9-81ED-4DB2-BD59-A6C34878D82A}">
                    <a16:rowId xmlns:a16="http://schemas.microsoft.com/office/drawing/2014/main" val="1710925145"/>
                  </a:ext>
                </a:extLst>
              </a:tr>
              <a:tr h="370840">
                <a:tc>
                  <a:txBody>
                    <a:bodyPr/>
                    <a:lstStyle/>
                    <a:p>
                      <a:r>
                        <a:rPr lang="de-DE" dirty="0"/>
                        <a:t>Beschluss:</a:t>
                      </a:r>
                    </a:p>
                    <a:p>
                      <a:r>
                        <a:rPr lang="de-DE" dirty="0"/>
                        <a:t>Drei unterschiedliche Kugeln </a:t>
                      </a:r>
                    </a:p>
                    <a:p>
                      <a:r>
                        <a:rPr lang="de-DE" dirty="0"/>
                        <a:t>Orange, Schwarz, </a:t>
                      </a:r>
                      <a:r>
                        <a:rPr lang="de-DE" dirty="0" err="1"/>
                        <a:t>Weiss</a:t>
                      </a:r>
                      <a:r>
                        <a:rPr lang="de-DE" dirty="0"/>
                        <a:t> mit Logo</a:t>
                      </a:r>
                    </a:p>
                    <a:p>
                      <a:r>
                        <a:rPr lang="de-DE" dirty="0"/>
                        <a:t>ca. 100 EURO Pro Kugel</a:t>
                      </a:r>
                    </a:p>
                    <a:p>
                      <a:endParaRPr lang="de-DE" dirty="0"/>
                    </a:p>
                    <a:p>
                      <a:r>
                        <a:rPr lang="de-DE" dirty="0"/>
                        <a:t>Kugeln sollten bei Bolte verbleiben. Maik klärt den Verbleib</a:t>
                      </a:r>
                    </a:p>
                  </a:txBody>
                  <a:tcPr/>
                </a:tc>
                <a:tc>
                  <a:txBody>
                    <a:bodyPr/>
                    <a:lstStyle/>
                    <a:p>
                      <a:endParaRPr lang="de-DE" dirty="0"/>
                    </a:p>
                  </a:txBody>
                  <a:tcPr/>
                </a:tc>
                <a:extLst>
                  <a:ext uri="{0D108BD9-81ED-4DB2-BD59-A6C34878D82A}">
                    <a16:rowId xmlns:a16="http://schemas.microsoft.com/office/drawing/2014/main" val="4053568863"/>
                  </a:ext>
                </a:extLst>
              </a:tr>
            </a:tbl>
          </a:graphicData>
        </a:graphic>
      </p:graphicFrame>
      <p:pic>
        <p:nvPicPr>
          <p:cNvPr id="3" name="Grafik 2">
            <a:extLst>
              <a:ext uri="{FF2B5EF4-FFF2-40B4-BE49-F238E27FC236}">
                <a16:creationId xmlns:a16="http://schemas.microsoft.com/office/drawing/2014/main" id="{E5A25A10-1BAC-2AA4-8660-25258A6CD58D}"/>
              </a:ext>
            </a:extLst>
          </p:cNvPr>
          <p:cNvPicPr>
            <a:picLocks noChangeAspect="1"/>
          </p:cNvPicPr>
          <p:nvPr/>
        </p:nvPicPr>
        <p:blipFill>
          <a:blip r:embed="rId4"/>
          <a:stretch>
            <a:fillRect/>
          </a:stretch>
        </p:blipFill>
        <p:spPr>
          <a:xfrm>
            <a:off x="284672" y="2835928"/>
            <a:ext cx="10009509" cy="1897344"/>
          </a:xfrm>
          <a:prstGeom prst="rect">
            <a:avLst/>
          </a:prstGeom>
        </p:spPr>
      </p:pic>
    </p:spTree>
    <p:extLst>
      <p:ext uri="{BB962C8B-B14F-4D97-AF65-F5344CB8AC3E}">
        <p14:creationId xmlns:p14="http://schemas.microsoft.com/office/powerpoint/2010/main" val="1601312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EB65-2134-C78D-EB7E-ADF930A75B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6C8121-F4C1-ACC1-F1B9-46B6EC3B05BC}"/>
              </a:ext>
            </a:extLst>
          </p:cNvPr>
          <p:cNvSpPr>
            <a:spLocks noGrp="1"/>
          </p:cNvSpPr>
          <p:nvPr>
            <p:ph type="title"/>
          </p:nvPr>
        </p:nvSpPr>
        <p:spPr/>
        <p:txBody>
          <a:bodyPr/>
          <a:lstStyle/>
          <a:p>
            <a:r>
              <a:rPr lang="de-DE" dirty="0"/>
              <a:t>Diverse Themen – vorab Eingereicht</a:t>
            </a:r>
          </a:p>
        </p:txBody>
      </p:sp>
      <p:pic>
        <p:nvPicPr>
          <p:cNvPr id="4" name="Grafik 3">
            <a:extLst>
              <a:ext uri="{FF2B5EF4-FFF2-40B4-BE49-F238E27FC236}">
                <a16:creationId xmlns:a16="http://schemas.microsoft.com/office/drawing/2014/main" id="{5430E1A3-2ADD-4AC0-C46A-E0AA8EBB9307}"/>
              </a:ext>
            </a:extLst>
          </p:cNvPr>
          <p:cNvPicPr>
            <a:picLocks noChangeAspect="1"/>
          </p:cNvPicPr>
          <p:nvPr/>
        </p:nvPicPr>
        <p:blipFill>
          <a:blip r:embed="rId3"/>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B381D2C8-9A5D-2FEE-486A-46547075BC1A}"/>
              </a:ext>
            </a:extLst>
          </p:cNvPr>
          <p:cNvGraphicFramePr>
            <a:graphicFrameLocks noGrp="1"/>
          </p:cNvGraphicFramePr>
          <p:nvPr>
            <p:extLst>
              <p:ext uri="{D42A27DB-BD31-4B8C-83A1-F6EECF244321}">
                <p14:modId xmlns:p14="http://schemas.microsoft.com/office/powerpoint/2010/main" val="3878214950"/>
              </p:ext>
            </p:extLst>
          </p:nvPr>
        </p:nvGraphicFramePr>
        <p:xfrm>
          <a:off x="284673" y="2122149"/>
          <a:ext cx="11878568" cy="4241800"/>
        </p:xfrm>
        <a:graphic>
          <a:graphicData uri="http://schemas.openxmlformats.org/drawingml/2006/table">
            <a:tbl>
              <a:tblPr firstRow="1" bandRow="1">
                <a:tableStyleId>{5C22544A-7EE6-4342-B048-85BDC9FD1C3A}</a:tableStyleId>
              </a:tblPr>
              <a:tblGrid>
                <a:gridCol w="10154727">
                  <a:extLst>
                    <a:ext uri="{9D8B030D-6E8A-4147-A177-3AD203B41FA5}">
                      <a16:colId xmlns:a16="http://schemas.microsoft.com/office/drawing/2014/main" val="2991968058"/>
                    </a:ext>
                  </a:extLst>
                </a:gridCol>
                <a:gridCol w="1723841">
                  <a:extLst>
                    <a:ext uri="{9D8B030D-6E8A-4147-A177-3AD203B41FA5}">
                      <a16:colId xmlns:a16="http://schemas.microsoft.com/office/drawing/2014/main" val="874853118"/>
                    </a:ext>
                  </a:extLst>
                </a:gridCol>
              </a:tblGrid>
              <a:tr h="370840">
                <a:tc>
                  <a:txBody>
                    <a:bodyPr/>
                    <a:lstStyle/>
                    <a:p>
                      <a:r>
                        <a:rPr lang="de-DE" b="1" u="sng" dirty="0"/>
                        <a:t>Marc:</a:t>
                      </a:r>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r>
                        <a:rPr lang="de-DE" b="1" dirty="0"/>
                        <a:t>Ausschlussverfahren zu fehlenden Daueraufträgen</a:t>
                      </a:r>
                    </a:p>
                    <a:p>
                      <a:endParaRPr lang="de-DE" sz="1000" b="1" dirty="0"/>
                    </a:p>
                    <a:p>
                      <a:r>
                        <a:rPr lang="de-DE" b="1" dirty="0"/>
                        <a:t>Daueraufträge sollten bis zum 31.12.2024 von allen Mitgliedern eingereicht werden.</a:t>
                      </a:r>
                    </a:p>
                    <a:p>
                      <a:r>
                        <a:rPr lang="de-DE" b="1" dirty="0"/>
                        <a:t>Bis zum 03.02.2025 fehlen noch die Daueraufträge von Sebastian und Andreas</a:t>
                      </a:r>
                    </a:p>
                    <a:p>
                      <a:endParaRPr lang="de-DE" sz="1000" b="1" dirty="0"/>
                    </a:p>
                    <a:p>
                      <a:r>
                        <a:rPr lang="de-DE" b="1" dirty="0"/>
                        <a:t>Trotz mehrfacher Kontaktaufnahme von Maik an die o.g. Kegelbrüder, wurden diese Daueraufträge nicht eingerichtet.</a:t>
                      </a:r>
                    </a:p>
                    <a:p>
                      <a:endParaRPr lang="de-DE" sz="1000" b="1" dirty="0"/>
                    </a:p>
                    <a:p>
                      <a:r>
                        <a:rPr lang="de-DE" b="1" dirty="0"/>
                        <a:t>Die erste Ermahnung beider Kegelbrüder erfolgte am 20.10.2024</a:t>
                      </a:r>
                    </a:p>
                    <a:p>
                      <a:endParaRPr lang="de-DE" sz="1000" b="1" dirty="0"/>
                    </a:p>
                    <a:p>
                      <a:r>
                        <a:rPr lang="de-DE" b="1" dirty="0"/>
                        <a:t>Nach festgehaltener Regelung vom 06.09.2024 wird nach insgesamt 6 Monaten der Ausschluss vollzogen und somit endet die Mitgliedschaft am 19.04.2025 automatisch. </a:t>
                      </a:r>
                    </a:p>
                    <a:p>
                      <a:endParaRPr lang="de-DE" sz="1000" b="1" dirty="0"/>
                    </a:p>
                    <a:p>
                      <a:r>
                        <a:rPr lang="de-DE" b="1" dirty="0"/>
                        <a:t>Dadurch, dass der Dauerauftrag bis zum 03.02.2025 nicht eingerichtet wurde, beantrage ich hiermit ein Ausschlussverfahren zu März 2025, da seitens der Kegelbrüder teils bis zum 05.02.2025 keine Klärung aus eigenem Antrieb erfolgte.</a:t>
                      </a:r>
                      <a:endParaRPr lang="de-DE" dirty="0"/>
                    </a:p>
                  </a:txBody>
                  <a:tcPr/>
                </a:tc>
                <a:tc>
                  <a:txBody>
                    <a:bodyPr/>
                    <a:lstStyle/>
                    <a:p>
                      <a:endParaRPr lang="de-DE" dirty="0"/>
                    </a:p>
                  </a:txBody>
                  <a:tcPr/>
                </a:tc>
                <a:extLst>
                  <a:ext uri="{0D108BD9-81ED-4DB2-BD59-A6C34878D82A}">
                    <a16:rowId xmlns:a16="http://schemas.microsoft.com/office/drawing/2014/main" val="1710925145"/>
                  </a:ext>
                </a:extLst>
              </a:tr>
            </a:tbl>
          </a:graphicData>
        </a:graphic>
      </p:graphicFrame>
    </p:spTree>
    <p:extLst>
      <p:ext uri="{BB962C8B-B14F-4D97-AF65-F5344CB8AC3E}">
        <p14:creationId xmlns:p14="http://schemas.microsoft.com/office/powerpoint/2010/main" val="2218143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46A3C-B01F-28CA-10BA-A7D3D50A5B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96F71A-D06F-6116-BF20-E0B668CE2568}"/>
              </a:ext>
            </a:extLst>
          </p:cNvPr>
          <p:cNvSpPr>
            <a:spLocks noGrp="1"/>
          </p:cNvSpPr>
          <p:nvPr>
            <p:ph type="title"/>
          </p:nvPr>
        </p:nvSpPr>
        <p:spPr/>
        <p:txBody>
          <a:bodyPr/>
          <a:lstStyle/>
          <a:p>
            <a:r>
              <a:rPr lang="de-DE" dirty="0"/>
              <a:t>Diverse Themen – vorab Eingereicht</a:t>
            </a:r>
          </a:p>
        </p:txBody>
      </p:sp>
      <p:pic>
        <p:nvPicPr>
          <p:cNvPr id="4" name="Grafik 3">
            <a:extLst>
              <a:ext uri="{FF2B5EF4-FFF2-40B4-BE49-F238E27FC236}">
                <a16:creationId xmlns:a16="http://schemas.microsoft.com/office/drawing/2014/main" id="{37D82BEB-5441-D1A6-3931-0B3D92DF4B61}"/>
              </a:ext>
            </a:extLst>
          </p:cNvPr>
          <p:cNvPicPr>
            <a:picLocks noChangeAspect="1"/>
          </p:cNvPicPr>
          <p:nvPr/>
        </p:nvPicPr>
        <p:blipFill>
          <a:blip r:embed="rId3"/>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5D49C06C-9108-F101-4D0C-5D1146C0545C}"/>
              </a:ext>
            </a:extLst>
          </p:cNvPr>
          <p:cNvGraphicFramePr>
            <a:graphicFrameLocks noGrp="1"/>
          </p:cNvGraphicFramePr>
          <p:nvPr>
            <p:extLst>
              <p:ext uri="{D42A27DB-BD31-4B8C-83A1-F6EECF244321}">
                <p14:modId xmlns:p14="http://schemas.microsoft.com/office/powerpoint/2010/main" val="3415200837"/>
              </p:ext>
            </p:extLst>
          </p:nvPr>
        </p:nvGraphicFramePr>
        <p:xfrm>
          <a:off x="284673" y="2122149"/>
          <a:ext cx="11878568" cy="4302760"/>
        </p:xfrm>
        <a:graphic>
          <a:graphicData uri="http://schemas.openxmlformats.org/drawingml/2006/table">
            <a:tbl>
              <a:tblPr firstRow="1" bandRow="1">
                <a:tableStyleId>{5C22544A-7EE6-4342-B048-85BDC9FD1C3A}</a:tableStyleId>
              </a:tblPr>
              <a:tblGrid>
                <a:gridCol w="10154727">
                  <a:extLst>
                    <a:ext uri="{9D8B030D-6E8A-4147-A177-3AD203B41FA5}">
                      <a16:colId xmlns:a16="http://schemas.microsoft.com/office/drawing/2014/main" val="2991968058"/>
                    </a:ext>
                  </a:extLst>
                </a:gridCol>
                <a:gridCol w="1723841">
                  <a:extLst>
                    <a:ext uri="{9D8B030D-6E8A-4147-A177-3AD203B41FA5}">
                      <a16:colId xmlns:a16="http://schemas.microsoft.com/office/drawing/2014/main" val="874853118"/>
                    </a:ext>
                  </a:extLst>
                </a:gridCol>
              </a:tblGrid>
              <a:tr h="370840">
                <a:tc>
                  <a:txBody>
                    <a:bodyPr/>
                    <a:lstStyle/>
                    <a:p>
                      <a:r>
                        <a:rPr lang="de-DE" b="1" u="sng" dirty="0"/>
                        <a:t>Beschluss – Zu Thema Marc</a:t>
                      </a:r>
                    </a:p>
                  </a:txBody>
                  <a:tcPr/>
                </a:tc>
                <a:tc>
                  <a:txBody>
                    <a:bodyPr/>
                    <a:lstStyle/>
                    <a:p>
                      <a:endParaRPr lang="de-DE" dirty="0"/>
                    </a:p>
                  </a:txBody>
                  <a:tcPr/>
                </a:tc>
                <a:extLst>
                  <a:ext uri="{0D108BD9-81ED-4DB2-BD59-A6C34878D82A}">
                    <a16:rowId xmlns:a16="http://schemas.microsoft.com/office/drawing/2014/main" val="3315243707"/>
                  </a:ext>
                </a:extLst>
              </a:tr>
              <a:tr h="370840">
                <a:tc>
                  <a:txBody>
                    <a:bodyPr/>
                    <a:lstStyle/>
                    <a:p>
                      <a:r>
                        <a:rPr lang="de-DE" dirty="0"/>
                        <a:t>Friese Gastkegler, vorher besprochen und abgestimmt.</a:t>
                      </a:r>
                    </a:p>
                    <a:p>
                      <a:endParaRPr lang="de-DE" dirty="0"/>
                    </a:p>
                    <a:p>
                      <a:r>
                        <a:rPr lang="de-DE" dirty="0" err="1"/>
                        <a:t>Oortmann</a:t>
                      </a:r>
                      <a:r>
                        <a:rPr lang="de-DE" dirty="0"/>
                        <a:t> Ausschluss ohne Gastkegler Status zu 03/25</a:t>
                      </a:r>
                    </a:p>
                    <a:p>
                      <a:r>
                        <a:rPr lang="de-DE" dirty="0"/>
                        <a:t>Ja	             8		</a:t>
                      </a:r>
                    </a:p>
                    <a:p>
                      <a:r>
                        <a:rPr lang="de-DE" dirty="0"/>
                        <a:t>Nein	             0</a:t>
                      </a:r>
                    </a:p>
                    <a:p>
                      <a:r>
                        <a:rPr lang="de-DE" dirty="0"/>
                        <a:t>Enthaltung	1</a:t>
                      </a:r>
                    </a:p>
                    <a:p>
                      <a:endParaRPr lang="de-DE" dirty="0"/>
                    </a:p>
                    <a:p>
                      <a:r>
                        <a:rPr lang="de-DE" dirty="0"/>
                        <a:t>Keine Auszahlung von Beiträgen o.ä. </a:t>
                      </a:r>
                    </a:p>
                    <a:p>
                      <a:r>
                        <a:rPr lang="de-DE" dirty="0"/>
                        <a:t>Stundung allen offenen Verbindlichkeiten</a:t>
                      </a:r>
                    </a:p>
                    <a:p>
                      <a:endParaRPr lang="de-DE" dirty="0"/>
                    </a:p>
                    <a:p>
                      <a:r>
                        <a:rPr lang="de-DE" dirty="0" err="1"/>
                        <a:t>GastKegler</a:t>
                      </a:r>
                      <a:r>
                        <a:rPr lang="de-DE" dirty="0"/>
                        <a:t>-Status kann seitens </a:t>
                      </a:r>
                      <a:r>
                        <a:rPr lang="de-DE" dirty="0" err="1"/>
                        <a:t>Oorti</a:t>
                      </a:r>
                      <a:r>
                        <a:rPr lang="de-DE" dirty="0"/>
                        <a:t> erfragt</a:t>
                      </a:r>
                    </a:p>
                    <a:p>
                      <a:endParaRPr lang="de-DE" dirty="0"/>
                    </a:p>
                    <a:p>
                      <a:r>
                        <a:rPr lang="de-DE" dirty="0"/>
                        <a:t>Per 14.02.25 wird Sebastian vom Kegelclub ausgeschlossen und aus allen Gruppen entfernt</a:t>
                      </a:r>
                    </a:p>
                    <a:p>
                      <a:endParaRPr lang="de-DE" dirty="0"/>
                    </a:p>
                  </a:txBody>
                  <a:tcPr/>
                </a:tc>
                <a:tc>
                  <a:txBody>
                    <a:bodyPr/>
                    <a:lstStyle/>
                    <a:p>
                      <a:endParaRPr lang="de-DE" dirty="0"/>
                    </a:p>
                  </a:txBody>
                  <a:tcPr/>
                </a:tc>
                <a:extLst>
                  <a:ext uri="{0D108BD9-81ED-4DB2-BD59-A6C34878D82A}">
                    <a16:rowId xmlns:a16="http://schemas.microsoft.com/office/drawing/2014/main" val="1710925145"/>
                  </a:ext>
                </a:extLst>
              </a:tr>
            </a:tbl>
          </a:graphicData>
        </a:graphic>
      </p:graphicFrame>
    </p:spTree>
    <p:extLst>
      <p:ext uri="{BB962C8B-B14F-4D97-AF65-F5344CB8AC3E}">
        <p14:creationId xmlns:p14="http://schemas.microsoft.com/office/powerpoint/2010/main" val="2544129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358E-61FE-05FC-D855-D4A798D919F5}"/>
            </a:ext>
          </a:extLst>
        </p:cNvPr>
        <p:cNvGrpSpPr/>
        <p:nvPr/>
      </p:nvGrpSpPr>
      <p:grpSpPr>
        <a:xfrm>
          <a:off x="0" y="0"/>
          <a:ext cx="0" cy="0"/>
          <a:chOff x="0" y="0"/>
          <a:chExt cx="0" cy="0"/>
        </a:xfrm>
      </p:grpSpPr>
      <p:sp>
        <p:nvSpPr>
          <p:cNvPr id="21" name="Rechteck 20">
            <a:extLst>
              <a:ext uri="{FF2B5EF4-FFF2-40B4-BE49-F238E27FC236}">
                <a16:creationId xmlns:a16="http://schemas.microsoft.com/office/drawing/2014/main" id="{3A3B5DB7-6C4E-33AA-474F-C4F778E3A638}"/>
              </a:ext>
            </a:extLst>
          </p:cNvPr>
          <p:cNvSpPr/>
          <p:nvPr/>
        </p:nvSpPr>
        <p:spPr>
          <a:xfrm>
            <a:off x="672299" y="4839248"/>
            <a:ext cx="11511679" cy="10969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14A3CDD0-88DE-053D-8F14-D9D588F4747B}"/>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56EADACE-4755-EECC-D784-3746E53D4D01}"/>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E4BA103E-72E1-1BA7-AD8E-52AD2762927B}"/>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D1115D73-FC93-FC78-5932-AB0DC6110B65}"/>
              </a:ext>
            </a:extLst>
          </p:cNvPr>
          <p:cNvCxnSpPr/>
          <p:nvPr/>
        </p:nvCxnSpPr>
        <p:spPr>
          <a:xfrm>
            <a:off x="680321" y="269507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F938E450-3931-51B2-3030-E91D58EE3FBF}"/>
              </a:ext>
            </a:extLst>
          </p:cNvPr>
          <p:cNvCxnSpPr/>
          <p:nvPr/>
        </p:nvCxnSpPr>
        <p:spPr>
          <a:xfrm>
            <a:off x="680321" y="31201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EAAF19CD-D1D1-4361-4E3D-350343FE5784}"/>
              </a:ext>
            </a:extLst>
          </p:cNvPr>
          <p:cNvCxnSpPr/>
          <p:nvPr/>
        </p:nvCxnSpPr>
        <p:spPr>
          <a:xfrm>
            <a:off x="680321" y="3561347"/>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E6B72346-5E43-8C7A-3888-75CEC0874F6E}"/>
              </a:ext>
            </a:extLst>
          </p:cNvPr>
          <p:cNvCxnSpPr/>
          <p:nvPr/>
        </p:nvCxnSpPr>
        <p:spPr>
          <a:xfrm>
            <a:off x="680321" y="398646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A8A93EF6-C72C-2F3E-4F4A-E4A73C3C3326}"/>
              </a:ext>
            </a:extLst>
          </p:cNvPr>
          <p:cNvCxnSpPr/>
          <p:nvPr/>
        </p:nvCxnSpPr>
        <p:spPr>
          <a:xfrm>
            <a:off x="680321" y="23047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E4C9220B-78C5-032B-9745-A7D961AC6A21}"/>
              </a:ext>
            </a:extLst>
          </p:cNvPr>
          <p:cNvCxnSpPr/>
          <p:nvPr/>
        </p:nvCxnSpPr>
        <p:spPr>
          <a:xfrm>
            <a:off x="672300" y="4395537"/>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1F057FDC-C120-1C79-0CEC-9CA725583B42}"/>
              </a:ext>
            </a:extLst>
          </p:cNvPr>
          <p:cNvCxnSpPr/>
          <p:nvPr/>
        </p:nvCxnSpPr>
        <p:spPr>
          <a:xfrm>
            <a:off x="680321" y="4836695"/>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0ACE13A7-E912-2F03-76E5-0E5CE856E096}"/>
              </a:ext>
            </a:extLst>
          </p:cNvPr>
          <p:cNvCxnSpPr/>
          <p:nvPr/>
        </p:nvCxnSpPr>
        <p:spPr>
          <a:xfrm>
            <a:off x="672300" y="5936189"/>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5" name="Grafik 4">
            <a:extLst>
              <a:ext uri="{FF2B5EF4-FFF2-40B4-BE49-F238E27FC236}">
                <a16:creationId xmlns:a16="http://schemas.microsoft.com/office/drawing/2014/main" id="{F4B18156-82E3-C6D2-F9DB-A123D54546D8}"/>
              </a:ext>
            </a:extLst>
          </p:cNvPr>
          <p:cNvPicPr>
            <a:picLocks noChangeAspect="1"/>
          </p:cNvPicPr>
          <p:nvPr/>
        </p:nvPicPr>
        <p:blipFill>
          <a:blip r:embed="rId3"/>
          <a:srcRect l="47222"/>
          <a:stretch/>
        </p:blipFill>
        <p:spPr>
          <a:xfrm>
            <a:off x="10762836" y="2181250"/>
            <a:ext cx="476244" cy="602532"/>
          </a:xfrm>
          <a:prstGeom prst="rect">
            <a:avLst/>
          </a:prstGeom>
        </p:spPr>
      </p:pic>
      <p:pic>
        <p:nvPicPr>
          <p:cNvPr id="14" name="Grafik 13">
            <a:extLst>
              <a:ext uri="{FF2B5EF4-FFF2-40B4-BE49-F238E27FC236}">
                <a16:creationId xmlns:a16="http://schemas.microsoft.com/office/drawing/2014/main" id="{6C084712-1AA9-48C3-F987-858D41C67506}"/>
              </a:ext>
            </a:extLst>
          </p:cNvPr>
          <p:cNvPicPr>
            <a:picLocks noChangeAspect="1"/>
          </p:cNvPicPr>
          <p:nvPr/>
        </p:nvPicPr>
        <p:blipFill>
          <a:blip r:embed="rId3"/>
          <a:srcRect l="47222"/>
          <a:stretch/>
        </p:blipFill>
        <p:spPr>
          <a:xfrm>
            <a:off x="10762836" y="2585704"/>
            <a:ext cx="476244" cy="602532"/>
          </a:xfrm>
          <a:prstGeom prst="rect">
            <a:avLst/>
          </a:prstGeom>
        </p:spPr>
      </p:pic>
      <p:pic>
        <p:nvPicPr>
          <p:cNvPr id="15" name="Grafik 14">
            <a:extLst>
              <a:ext uri="{FF2B5EF4-FFF2-40B4-BE49-F238E27FC236}">
                <a16:creationId xmlns:a16="http://schemas.microsoft.com/office/drawing/2014/main" id="{A46A0D9E-A594-8D35-DA6F-95B454CECF9C}"/>
              </a:ext>
            </a:extLst>
          </p:cNvPr>
          <p:cNvPicPr>
            <a:picLocks noChangeAspect="1"/>
          </p:cNvPicPr>
          <p:nvPr/>
        </p:nvPicPr>
        <p:blipFill>
          <a:blip r:embed="rId3"/>
          <a:srcRect l="47222"/>
          <a:stretch/>
        </p:blipFill>
        <p:spPr>
          <a:xfrm>
            <a:off x="10762836" y="3014993"/>
            <a:ext cx="476244" cy="602532"/>
          </a:xfrm>
          <a:prstGeom prst="rect">
            <a:avLst/>
          </a:prstGeom>
        </p:spPr>
      </p:pic>
      <p:pic>
        <p:nvPicPr>
          <p:cNvPr id="16" name="Grafik 15">
            <a:extLst>
              <a:ext uri="{FF2B5EF4-FFF2-40B4-BE49-F238E27FC236}">
                <a16:creationId xmlns:a16="http://schemas.microsoft.com/office/drawing/2014/main" id="{32952C2A-BADD-311B-E10E-8FE680AFF8B8}"/>
              </a:ext>
            </a:extLst>
          </p:cNvPr>
          <p:cNvPicPr>
            <a:picLocks noChangeAspect="1"/>
          </p:cNvPicPr>
          <p:nvPr/>
        </p:nvPicPr>
        <p:blipFill>
          <a:blip r:embed="rId3"/>
          <a:srcRect l="47222"/>
          <a:stretch/>
        </p:blipFill>
        <p:spPr>
          <a:xfrm>
            <a:off x="10762836" y="3470248"/>
            <a:ext cx="476244" cy="602532"/>
          </a:xfrm>
          <a:prstGeom prst="rect">
            <a:avLst/>
          </a:prstGeom>
        </p:spPr>
      </p:pic>
      <p:pic>
        <p:nvPicPr>
          <p:cNvPr id="17" name="Grafik 16">
            <a:extLst>
              <a:ext uri="{FF2B5EF4-FFF2-40B4-BE49-F238E27FC236}">
                <a16:creationId xmlns:a16="http://schemas.microsoft.com/office/drawing/2014/main" id="{35325609-D6ED-4881-B96A-BC366A7988C7}"/>
              </a:ext>
            </a:extLst>
          </p:cNvPr>
          <p:cNvPicPr>
            <a:picLocks noChangeAspect="1"/>
          </p:cNvPicPr>
          <p:nvPr/>
        </p:nvPicPr>
        <p:blipFill>
          <a:blip r:embed="rId3"/>
          <a:srcRect l="47222"/>
          <a:stretch/>
        </p:blipFill>
        <p:spPr>
          <a:xfrm>
            <a:off x="10762836" y="3883275"/>
            <a:ext cx="476244" cy="602532"/>
          </a:xfrm>
          <a:prstGeom prst="rect">
            <a:avLst/>
          </a:prstGeom>
        </p:spPr>
      </p:pic>
      <p:pic>
        <p:nvPicPr>
          <p:cNvPr id="18" name="Grafik 17">
            <a:extLst>
              <a:ext uri="{FF2B5EF4-FFF2-40B4-BE49-F238E27FC236}">
                <a16:creationId xmlns:a16="http://schemas.microsoft.com/office/drawing/2014/main" id="{E71000D5-869A-AE5C-B561-9DBFD0F92B47}"/>
              </a:ext>
            </a:extLst>
          </p:cNvPr>
          <p:cNvPicPr>
            <a:picLocks noChangeAspect="1"/>
          </p:cNvPicPr>
          <p:nvPr/>
        </p:nvPicPr>
        <p:blipFill>
          <a:blip r:embed="rId3"/>
          <a:srcRect l="47222"/>
          <a:stretch/>
        </p:blipFill>
        <p:spPr>
          <a:xfrm>
            <a:off x="10762836" y="4308390"/>
            <a:ext cx="476244" cy="602532"/>
          </a:xfrm>
          <a:prstGeom prst="rect">
            <a:avLst/>
          </a:prstGeom>
        </p:spPr>
      </p:pic>
      <p:pic>
        <p:nvPicPr>
          <p:cNvPr id="19" name="Grafik 18">
            <a:extLst>
              <a:ext uri="{FF2B5EF4-FFF2-40B4-BE49-F238E27FC236}">
                <a16:creationId xmlns:a16="http://schemas.microsoft.com/office/drawing/2014/main" id="{33A95243-3E80-4B37-353F-2267760AD303}"/>
              </a:ext>
            </a:extLst>
          </p:cNvPr>
          <p:cNvPicPr>
            <a:picLocks noChangeAspect="1"/>
          </p:cNvPicPr>
          <p:nvPr/>
        </p:nvPicPr>
        <p:blipFill>
          <a:blip r:embed="rId3"/>
          <a:srcRect l="47222"/>
          <a:stretch/>
        </p:blipFill>
        <p:spPr>
          <a:xfrm>
            <a:off x="10762836" y="4914157"/>
            <a:ext cx="476244" cy="602532"/>
          </a:xfrm>
          <a:prstGeom prst="rect">
            <a:avLst/>
          </a:prstGeom>
        </p:spPr>
      </p:pic>
    </p:spTree>
    <p:extLst>
      <p:ext uri="{BB962C8B-B14F-4D97-AF65-F5344CB8AC3E}">
        <p14:creationId xmlns:p14="http://schemas.microsoft.com/office/powerpoint/2010/main" val="1504987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BA1BE-4728-FFEA-1F1C-BA28261643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35FB61-94BD-ACFC-7D08-A719C1C78C41}"/>
              </a:ext>
            </a:extLst>
          </p:cNvPr>
          <p:cNvSpPr>
            <a:spLocks noGrp="1"/>
          </p:cNvSpPr>
          <p:nvPr>
            <p:ph type="title"/>
          </p:nvPr>
        </p:nvSpPr>
        <p:spPr/>
        <p:txBody>
          <a:bodyPr/>
          <a:lstStyle/>
          <a:p>
            <a:r>
              <a:rPr lang="de-DE" dirty="0"/>
              <a:t>Diverse Themen – offene Runde</a:t>
            </a:r>
          </a:p>
        </p:txBody>
      </p:sp>
      <p:pic>
        <p:nvPicPr>
          <p:cNvPr id="4" name="Grafik 3">
            <a:extLst>
              <a:ext uri="{FF2B5EF4-FFF2-40B4-BE49-F238E27FC236}">
                <a16:creationId xmlns:a16="http://schemas.microsoft.com/office/drawing/2014/main" id="{B9CD6507-272D-0F90-D342-5B15A1CCC6F4}"/>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4648EFA2-5A0A-53D7-58AE-363F56432F37}"/>
              </a:ext>
            </a:extLst>
          </p:cNvPr>
          <p:cNvGraphicFramePr>
            <a:graphicFrameLocks noGrp="1"/>
          </p:cNvGraphicFramePr>
          <p:nvPr>
            <p:extLst>
              <p:ext uri="{D42A27DB-BD31-4B8C-83A1-F6EECF244321}">
                <p14:modId xmlns:p14="http://schemas.microsoft.com/office/powerpoint/2010/main" val="2650864050"/>
              </p:ext>
            </p:extLst>
          </p:nvPr>
        </p:nvGraphicFramePr>
        <p:xfrm>
          <a:off x="284673" y="2122149"/>
          <a:ext cx="11878569" cy="4302760"/>
        </p:xfrm>
        <a:graphic>
          <a:graphicData uri="http://schemas.openxmlformats.org/drawingml/2006/table">
            <a:tbl>
              <a:tblPr firstRow="1" bandRow="1">
                <a:tableStyleId>{5C22544A-7EE6-4342-B048-85BDC9FD1C3A}</a:tableStyleId>
              </a:tblPr>
              <a:tblGrid>
                <a:gridCol w="1894647">
                  <a:extLst>
                    <a:ext uri="{9D8B030D-6E8A-4147-A177-3AD203B41FA5}">
                      <a16:colId xmlns:a16="http://schemas.microsoft.com/office/drawing/2014/main" val="2991968058"/>
                    </a:ext>
                  </a:extLst>
                </a:gridCol>
                <a:gridCol w="7988410">
                  <a:extLst>
                    <a:ext uri="{9D8B030D-6E8A-4147-A177-3AD203B41FA5}">
                      <a16:colId xmlns:a16="http://schemas.microsoft.com/office/drawing/2014/main" val="4053335272"/>
                    </a:ext>
                  </a:extLst>
                </a:gridCol>
                <a:gridCol w="1995512">
                  <a:extLst>
                    <a:ext uri="{9D8B030D-6E8A-4147-A177-3AD203B41FA5}">
                      <a16:colId xmlns:a16="http://schemas.microsoft.com/office/drawing/2014/main" val="874853118"/>
                    </a:ext>
                  </a:extLst>
                </a:gridCol>
              </a:tblGrid>
              <a:tr h="370840">
                <a:tc>
                  <a:txBody>
                    <a:bodyPr/>
                    <a:lstStyle/>
                    <a:p>
                      <a:r>
                        <a:rPr lang="de-DE" b="1" u="sng" dirty="0"/>
                        <a:t>Wer:</a:t>
                      </a:r>
                    </a:p>
                  </a:txBody>
                  <a:tcPr/>
                </a:tc>
                <a:tc>
                  <a:txBody>
                    <a:bodyPr/>
                    <a:lstStyle/>
                    <a:p>
                      <a:r>
                        <a:rPr lang="de-DE" dirty="0"/>
                        <a:t>Thema:</a:t>
                      </a:r>
                    </a:p>
                  </a:txBody>
                  <a:tcPr/>
                </a:tc>
                <a:tc>
                  <a:txBody>
                    <a:bodyPr/>
                    <a:lstStyle/>
                    <a:p>
                      <a:r>
                        <a:rPr lang="de-DE" dirty="0"/>
                        <a:t>Abstimmung:</a:t>
                      </a:r>
                    </a:p>
                  </a:txBody>
                  <a:tcPr/>
                </a:tc>
                <a:extLst>
                  <a:ext uri="{0D108BD9-81ED-4DB2-BD59-A6C34878D82A}">
                    <a16:rowId xmlns:a16="http://schemas.microsoft.com/office/drawing/2014/main" val="3315243707"/>
                  </a:ext>
                </a:extLst>
              </a:tr>
              <a:tr h="370840">
                <a:tc>
                  <a:txBody>
                    <a:bodyPr/>
                    <a:lstStyle/>
                    <a:p>
                      <a:r>
                        <a:rPr lang="de-DE" b="1" dirty="0"/>
                        <a:t>Bernd</a:t>
                      </a:r>
                      <a:endParaRPr lang="de-DE" dirty="0"/>
                    </a:p>
                  </a:txBody>
                  <a:tcPr/>
                </a:tc>
                <a:tc>
                  <a:txBody>
                    <a:bodyPr/>
                    <a:lstStyle/>
                    <a:p>
                      <a:r>
                        <a:rPr lang="de-DE" dirty="0" err="1"/>
                        <a:t>Kegelpapa</a:t>
                      </a:r>
                      <a:r>
                        <a:rPr lang="de-DE" dirty="0"/>
                        <a:t> alle fünf Jahre neu wählen</a:t>
                      </a:r>
                    </a:p>
                    <a:p>
                      <a:endParaRPr lang="de-DE" dirty="0"/>
                    </a:p>
                    <a:p>
                      <a:r>
                        <a:rPr lang="de-DE" dirty="0"/>
                        <a:t>Fünf Jahre ab 2025 nächste Wahl 2030</a:t>
                      </a:r>
                    </a:p>
                  </a:txBody>
                  <a:tcPr/>
                </a:tc>
                <a:tc>
                  <a:txBody>
                    <a:bodyPr/>
                    <a:lstStyle/>
                    <a:p>
                      <a:r>
                        <a:rPr lang="de-DE" dirty="0"/>
                        <a:t>3 Ja, </a:t>
                      </a:r>
                    </a:p>
                    <a:p>
                      <a:r>
                        <a:rPr lang="de-DE" dirty="0"/>
                        <a:t>2 Nein,</a:t>
                      </a:r>
                    </a:p>
                    <a:p>
                      <a:r>
                        <a:rPr lang="de-DE" dirty="0"/>
                        <a:t>4 Enthaltungen</a:t>
                      </a:r>
                    </a:p>
                  </a:txBody>
                  <a:tcPr/>
                </a:tc>
                <a:extLst>
                  <a:ext uri="{0D108BD9-81ED-4DB2-BD59-A6C34878D82A}">
                    <a16:rowId xmlns:a16="http://schemas.microsoft.com/office/drawing/2014/main" val="1710925145"/>
                  </a:ext>
                </a:extLst>
              </a:tr>
              <a:tr h="370840">
                <a:tc>
                  <a:txBody>
                    <a:bodyPr/>
                    <a:lstStyle/>
                    <a:p>
                      <a:r>
                        <a:rPr lang="de-DE" dirty="0"/>
                        <a:t>Maik</a:t>
                      </a:r>
                    </a:p>
                  </a:txBody>
                  <a:tcPr/>
                </a:tc>
                <a:tc>
                  <a:txBody>
                    <a:bodyPr/>
                    <a:lstStyle/>
                    <a:p>
                      <a:r>
                        <a:rPr lang="de-DE" dirty="0"/>
                        <a:t>Neuwahl des </a:t>
                      </a:r>
                      <a:r>
                        <a:rPr lang="de-DE" dirty="0" err="1"/>
                        <a:t>Kegelpapa</a:t>
                      </a:r>
                      <a:endParaRPr lang="de-DE" dirty="0"/>
                    </a:p>
                    <a:p>
                      <a:r>
                        <a:rPr lang="de-DE" dirty="0"/>
                        <a:t>Vorschlag Heinrich </a:t>
                      </a:r>
                      <a:r>
                        <a:rPr lang="de-DE" dirty="0">
                          <a:sym typeface="Wingdings" pitchFamily="2" charset="2"/>
                        </a:rPr>
                        <a:t> Maik</a:t>
                      </a:r>
                      <a:endParaRPr lang="de-DE" dirty="0"/>
                    </a:p>
                  </a:txBody>
                  <a:tcPr/>
                </a:tc>
                <a:tc>
                  <a:txBody>
                    <a:bodyPr/>
                    <a:lstStyle/>
                    <a:p>
                      <a:r>
                        <a:rPr lang="de-DE" dirty="0"/>
                        <a:t>9 Ja, </a:t>
                      </a:r>
                    </a:p>
                    <a:p>
                      <a:r>
                        <a:rPr lang="de-DE" dirty="0"/>
                        <a:t>Nein,</a:t>
                      </a:r>
                    </a:p>
                    <a:p>
                      <a:r>
                        <a:rPr lang="de-DE" dirty="0"/>
                        <a:t>Enthaltungen</a:t>
                      </a:r>
                    </a:p>
                  </a:txBody>
                  <a:tcPr/>
                </a:tc>
                <a:extLst>
                  <a:ext uri="{0D108BD9-81ED-4DB2-BD59-A6C34878D82A}">
                    <a16:rowId xmlns:a16="http://schemas.microsoft.com/office/drawing/2014/main" val="3443444355"/>
                  </a:ext>
                </a:extLst>
              </a:tr>
              <a:tr h="370840">
                <a:tc>
                  <a:txBody>
                    <a:bodyPr/>
                    <a:lstStyle/>
                    <a:p>
                      <a:r>
                        <a:rPr lang="de-DE" dirty="0"/>
                        <a:t>Bernd</a:t>
                      </a:r>
                    </a:p>
                  </a:txBody>
                  <a:tcPr/>
                </a:tc>
                <a:tc>
                  <a:txBody>
                    <a:bodyPr/>
                    <a:lstStyle/>
                    <a:p>
                      <a:r>
                        <a:rPr lang="de-DE" dirty="0"/>
                        <a:t>Sitzplatz Platz 1 </a:t>
                      </a:r>
                    </a:p>
                    <a:p>
                      <a:pPr marL="285750" indent="-285750">
                        <a:buFont typeface="Wingdings" pitchFamily="2" charset="2"/>
                        <a:buChar char="à"/>
                      </a:pPr>
                      <a:r>
                        <a:rPr lang="de-DE" dirty="0">
                          <a:sym typeface="Wingdings" pitchFamily="2" charset="2"/>
                        </a:rPr>
                        <a:t>Spielleiter  Neutrale Person Aufsicht Tafel und Bedienung Tablet</a:t>
                      </a:r>
                    </a:p>
                    <a:p>
                      <a:pPr marL="285750" indent="-285750">
                        <a:buFont typeface="Wingdings" pitchFamily="2" charset="2"/>
                        <a:buChar char="à"/>
                      </a:pPr>
                      <a:endParaRPr lang="de-DE" dirty="0">
                        <a:sym typeface="Wingdings" pitchFamily="2" charset="2"/>
                      </a:endParaRPr>
                    </a:p>
                    <a:p>
                      <a:pPr marL="285750" indent="-285750">
                        <a:buFont typeface="Wingdings" pitchFamily="2" charset="2"/>
                        <a:buChar char="à"/>
                      </a:pPr>
                      <a:r>
                        <a:rPr lang="de-DE" dirty="0" err="1">
                          <a:sym typeface="Wingdings" pitchFamily="2" charset="2"/>
                        </a:rPr>
                        <a:t>Kegelpapa</a:t>
                      </a:r>
                      <a:r>
                        <a:rPr lang="de-DE" dirty="0">
                          <a:sym typeface="Wingdings" pitchFamily="2" charset="2"/>
                        </a:rPr>
                        <a:t> ist für die kommenden 5 Jahre als Platz 1 gesetzt</a:t>
                      </a:r>
                      <a:endParaRPr lang="de-DE" dirty="0"/>
                    </a:p>
                  </a:txBody>
                  <a:tcPr/>
                </a:tc>
                <a:tc>
                  <a:txBody>
                    <a:bodyPr/>
                    <a:lstStyle/>
                    <a:p>
                      <a:r>
                        <a:rPr lang="de-DE" dirty="0"/>
                        <a:t>7 Ja, </a:t>
                      </a:r>
                    </a:p>
                    <a:p>
                      <a:r>
                        <a:rPr lang="de-DE" dirty="0"/>
                        <a:t>1 Nein,</a:t>
                      </a:r>
                    </a:p>
                    <a:p>
                      <a:r>
                        <a:rPr lang="de-DE" dirty="0"/>
                        <a:t>1 Enthaltungen</a:t>
                      </a:r>
                    </a:p>
                  </a:txBody>
                  <a:tcPr/>
                </a:tc>
                <a:extLst>
                  <a:ext uri="{0D108BD9-81ED-4DB2-BD59-A6C34878D82A}">
                    <a16:rowId xmlns:a16="http://schemas.microsoft.com/office/drawing/2014/main" val="3341392217"/>
                  </a:ext>
                </a:extLst>
              </a:tr>
              <a:tr h="370840">
                <a:tc>
                  <a:txBody>
                    <a:bodyPr/>
                    <a:lstStyle/>
                    <a:p>
                      <a:r>
                        <a:rPr lang="de-DE" dirty="0"/>
                        <a:t>Marc</a:t>
                      </a:r>
                    </a:p>
                  </a:txBody>
                  <a:tcPr/>
                </a:tc>
                <a:tc>
                  <a:txBody>
                    <a:bodyPr/>
                    <a:lstStyle/>
                    <a:p>
                      <a:r>
                        <a:rPr lang="de-DE" dirty="0"/>
                        <a:t>Neuwahl Kegelkasse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Fünf Jahre ab 2025 nächste Wahl 2030</a:t>
                      </a:r>
                    </a:p>
                    <a:p>
                      <a:endParaRPr lang="de-DE" dirty="0"/>
                    </a:p>
                  </a:txBody>
                  <a:tcPr/>
                </a:tc>
                <a:tc>
                  <a:txBody>
                    <a:bodyPr/>
                    <a:lstStyle/>
                    <a:p>
                      <a:r>
                        <a:rPr lang="de-DE" dirty="0"/>
                        <a:t>6 Ja, </a:t>
                      </a:r>
                    </a:p>
                    <a:p>
                      <a:r>
                        <a:rPr lang="de-DE" dirty="0"/>
                        <a:t>1 Nein,</a:t>
                      </a:r>
                    </a:p>
                    <a:p>
                      <a:r>
                        <a:rPr lang="de-DE" dirty="0"/>
                        <a:t>2 Enthaltungen</a:t>
                      </a:r>
                    </a:p>
                  </a:txBody>
                  <a:tcPr/>
                </a:tc>
                <a:extLst>
                  <a:ext uri="{0D108BD9-81ED-4DB2-BD59-A6C34878D82A}">
                    <a16:rowId xmlns:a16="http://schemas.microsoft.com/office/drawing/2014/main" val="1898561674"/>
                  </a:ext>
                </a:extLst>
              </a:tr>
            </a:tbl>
          </a:graphicData>
        </a:graphic>
      </p:graphicFrame>
    </p:spTree>
    <p:extLst>
      <p:ext uri="{BB962C8B-B14F-4D97-AF65-F5344CB8AC3E}">
        <p14:creationId xmlns:p14="http://schemas.microsoft.com/office/powerpoint/2010/main" val="2963638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665B6-0739-9A17-C54B-EC517196E9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6D0462-A15A-C4A2-4F6C-E4851D589E8D}"/>
              </a:ext>
            </a:extLst>
          </p:cNvPr>
          <p:cNvSpPr>
            <a:spLocks noGrp="1"/>
          </p:cNvSpPr>
          <p:nvPr>
            <p:ph type="title"/>
          </p:nvPr>
        </p:nvSpPr>
        <p:spPr/>
        <p:txBody>
          <a:bodyPr/>
          <a:lstStyle/>
          <a:p>
            <a:r>
              <a:rPr lang="de-DE" dirty="0"/>
              <a:t>Diverse Themen – offene Runde</a:t>
            </a:r>
          </a:p>
        </p:txBody>
      </p:sp>
      <p:pic>
        <p:nvPicPr>
          <p:cNvPr id="4" name="Grafik 3">
            <a:extLst>
              <a:ext uri="{FF2B5EF4-FFF2-40B4-BE49-F238E27FC236}">
                <a16:creationId xmlns:a16="http://schemas.microsoft.com/office/drawing/2014/main" id="{5B114B32-8A59-2449-B689-766785FB7D5B}"/>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A77F2C71-D7CF-8EEF-1BBE-E552FC72C9BF}"/>
              </a:ext>
            </a:extLst>
          </p:cNvPr>
          <p:cNvGraphicFramePr>
            <a:graphicFrameLocks noGrp="1"/>
          </p:cNvGraphicFramePr>
          <p:nvPr>
            <p:extLst>
              <p:ext uri="{D42A27DB-BD31-4B8C-83A1-F6EECF244321}">
                <p14:modId xmlns:p14="http://schemas.microsoft.com/office/powerpoint/2010/main" val="3823125023"/>
              </p:ext>
            </p:extLst>
          </p:nvPr>
        </p:nvGraphicFramePr>
        <p:xfrm>
          <a:off x="284673" y="2122149"/>
          <a:ext cx="11878569" cy="4577080"/>
        </p:xfrm>
        <a:graphic>
          <a:graphicData uri="http://schemas.openxmlformats.org/drawingml/2006/table">
            <a:tbl>
              <a:tblPr firstRow="1" bandRow="1">
                <a:tableStyleId>{5C22544A-7EE6-4342-B048-85BDC9FD1C3A}</a:tableStyleId>
              </a:tblPr>
              <a:tblGrid>
                <a:gridCol w="1894647">
                  <a:extLst>
                    <a:ext uri="{9D8B030D-6E8A-4147-A177-3AD203B41FA5}">
                      <a16:colId xmlns:a16="http://schemas.microsoft.com/office/drawing/2014/main" val="2991968058"/>
                    </a:ext>
                  </a:extLst>
                </a:gridCol>
                <a:gridCol w="7392063">
                  <a:extLst>
                    <a:ext uri="{9D8B030D-6E8A-4147-A177-3AD203B41FA5}">
                      <a16:colId xmlns:a16="http://schemas.microsoft.com/office/drawing/2014/main" val="4053335272"/>
                    </a:ext>
                  </a:extLst>
                </a:gridCol>
                <a:gridCol w="2591859">
                  <a:extLst>
                    <a:ext uri="{9D8B030D-6E8A-4147-A177-3AD203B41FA5}">
                      <a16:colId xmlns:a16="http://schemas.microsoft.com/office/drawing/2014/main" val="874853118"/>
                    </a:ext>
                  </a:extLst>
                </a:gridCol>
              </a:tblGrid>
              <a:tr h="370840">
                <a:tc>
                  <a:txBody>
                    <a:bodyPr/>
                    <a:lstStyle/>
                    <a:p>
                      <a:r>
                        <a:rPr lang="de-DE" b="1" u="sng" dirty="0"/>
                        <a:t>Wer:</a:t>
                      </a:r>
                    </a:p>
                  </a:txBody>
                  <a:tcPr/>
                </a:tc>
                <a:tc>
                  <a:txBody>
                    <a:bodyPr/>
                    <a:lstStyle/>
                    <a:p>
                      <a:r>
                        <a:rPr lang="de-DE" dirty="0"/>
                        <a:t>Thema:</a:t>
                      </a:r>
                    </a:p>
                  </a:txBody>
                  <a:tcPr/>
                </a:tc>
                <a:tc>
                  <a:txBody>
                    <a:bodyPr/>
                    <a:lstStyle/>
                    <a:p>
                      <a:r>
                        <a:rPr lang="de-DE" dirty="0"/>
                        <a:t>Abstimmung:</a:t>
                      </a:r>
                    </a:p>
                  </a:txBody>
                  <a:tcPr/>
                </a:tc>
                <a:extLst>
                  <a:ext uri="{0D108BD9-81ED-4DB2-BD59-A6C34878D82A}">
                    <a16:rowId xmlns:a16="http://schemas.microsoft.com/office/drawing/2014/main" val="3315243707"/>
                  </a:ext>
                </a:extLst>
              </a:tr>
              <a:tr h="370840">
                <a:tc>
                  <a:txBody>
                    <a:bodyPr/>
                    <a:lstStyle/>
                    <a:p>
                      <a:r>
                        <a:rPr lang="de-DE" b="1" dirty="0"/>
                        <a:t>Marc</a:t>
                      </a:r>
                      <a:endParaRPr lang="de-DE" dirty="0"/>
                    </a:p>
                  </a:txBody>
                  <a:tcPr/>
                </a:tc>
                <a:tc>
                  <a:txBody>
                    <a:bodyPr/>
                    <a:lstStyle/>
                    <a:p>
                      <a:r>
                        <a:rPr lang="de-DE" dirty="0"/>
                        <a:t>Neuwahl Kassenwart</a:t>
                      </a:r>
                    </a:p>
                    <a:p>
                      <a:endParaRPr lang="de-DE" dirty="0"/>
                    </a:p>
                    <a:p>
                      <a:r>
                        <a:rPr lang="de-DE" dirty="0"/>
                        <a:t>Aktuell Heinrich</a:t>
                      </a:r>
                    </a:p>
                  </a:txBody>
                  <a:tcPr/>
                </a:tc>
                <a:tc>
                  <a:txBody>
                    <a:bodyPr/>
                    <a:lstStyle/>
                    <a:p>
                      <a:r>
                        <a:rPr lang="de-DE" dirty="0"/>
                        <a:t>8 Ja, </a:t>
                      </a:r>
                    </a:p>
                    <a:p>
                      <a:r>
                        <a:rPr lang="de-DE" dirty="0"/>
                        <a:t>Nein,</a:t>
                      </a:r>
                    </a:p>
                    <a:p>
                      <a:r>
                        <a:rPr lang="de-DE" dirty="0"/>
                        <a:t>1Enthaltungen</a:t>
                      </a:r>
                    </a:p>
                  </a:txBody>
                  <a:tcPr/>
                </a:tc>
                <a:extLst>
                  <a:ext uri="{0D108BD9-81ED-4DB2-BD59-A6C34878D82A}">
                    <a16:rowId xmlns:a16="http://schemas.microsoft.com/office/drawing/2014/main" val="1710925145"/>
                  </a:ext>
                </a:extLst>
              </a:tr>
              <a:tr h="370840">
                <a:tc>
                  <a:txBody>
                    <a:bodyPr/>
                    <a:lstStyle/>
                    <a:p>
                      <a:r>
                        <a:rPr lang="de-DE" dirty="0"/>
                        <a:t>Marc</a:t>
                      </a:r>
                    </a:p>
                  </a:txBody>
                  <a:tcPr/>
                </a:tc>
                <a:tc>
                  <a:txBody>
                    <a:bodyPr/>
                    <a:lstStyle/>
                    <a:p>
                      <a:r>
                        <a:rPr lang="de-DE" dirty="0"/>
                        <a:t>Neuwahl Stellv. Kassenwart</a:t>
                      </a:r>
                    </a:p>
                    <a:p>
                      <a:endParaRPr lang="de-DE" dirty="0"/>
                    </a:p>
                    <a:p>
                      <a:r>
                        <a:rPr lang="de-DE" dirty="0"/>
                        <a:t>Aktuell Marc</a:t>
                      </a:r>
                    </a:p>
                  </a:txBody>
                  <a:tcPr/>
                </a:tc>
                <a:tc>
                  <a:txBody>
                    <a:bodyPr/>
                    <a:lstStyle/>
                    <a:p>
                      <a:r>
                        <a:rPr lang="de-DE" dirty="0"/>
                        <a:t>8 Ja, </a:t>
                      </a:r>
                    </a:p>
                    <a:p>
                      <a:r>
                        <a:rPr lang="de-DE" dirty="0"/>
                        <a:t>Nein,</a:t>
                      </a:r>
                    </a:p>
                    <a:p>
                      <a:r>
                        <a:rPr lang="de-DE" dirty="0"/>
                        <a:t>1 Enthaltungen</a:t>
                      </a:r>
                    </a:p>
                  </a:txBody>
                  <a:tcPr/>
                </a:tc>
                <a:extLst>
                  <a:ext uri="{0D108BD9-81ED-4DB2-BD59-A6C34878D82A}">
                    <a16:rowId xmlns:a16="http://schemas.microsoft.com/office/drawing/2014/main" val="3443444355"/>
                  </a:ext>
                </a:extLst>
              </a:tr>
              <a:tr h="370840">
                <a:tc>
                  <a:txBody>
                    <a:bodyPr/>
                    <a:lstStyle/>
                    <a:p>
                      <a:r>
                        <a:rPr lang="de-DE" dirty="0"/>
                        <a:t>Alf</a:t>
                      </a:r>
                    </a:p>
                  </a:txBody>
                  <a:tcPr/>
                </a:tc>
                <a:tc>
                  <a:txBody>
                    <a:bodyPr/>
                    <a:lstStyle/>
                    <a:p>
                      <a:r>
                        <a:rPr lang="de-DE" dirty="0"/>
                        <a:t>Trinkzwang </a:t>
                      </a:r>
                    </a:p>
                    <a:p>
                      <a:r>
                        <a:rPr lang="de-DE" dirty="0"/>
                        <a:t>Für Brüder die wenig trinken und vertragen</a:t>
                      </a:r>
                    </a:p>
                  </a:txBody>
                  <a:tcPr/>
                </a:tc>
                <a:tc>
                  <a:txBody>
                    <a:bodyPr/>
                    <a:lstStyle/>
                    <a:p>
                      <a:r>
                        <a:rPr lang="de-DE" dirty="0"/>
                        <a:t>Info. Alf möchte weniger Trinken damit das Holz nicht vollgekotzt wird -.-</a:t>
                      </a:r>
                    </a:p>
                  </a:txBody>
                  <a:tcPr/>
                </a:tc>
                <a:extLst>
                  <a:ext uri="{0D108BD9-81ED-4DB2-BD59-A6C34878D82A}">
                    <a16:rowId xmlns:a16="http://schemas.microsoft.com/office/drawing/2014/main" val="3341392217"/>
                  </a:ext>
                </a:extLst>
              </a:tr>
              <a:tr h="370840">
                <a:tc>
                  <a:txBody>
                    <a:bodyPr/>
                    <a:lstStyle/>
                    <a:p>
                      <a:r>
                        <a:rPr lang="de-DE" dirty="0"/>
                        <a:t>Maik</a:t>
                      </a:r>
                    </a:p>
                  </a:txBody>
                  <a:tcPr/>
                </a:tc>
                <a:tc>
                  <a:txBody>
                    <a:bodyPr/>
                    <a:lstStyle/>
                    <a:p>
                      <a:r>
                        <a:rPr lang="de-DE" dirty="0"/>
                        <a:t>Neuwahl Sitzplätze</a:t>
                      </a:r>
                    </a:p>
                    <a:p>
                      <a:pPr marL="285750" indent="-285750">
                        <a:buFont typeface="Arial" panose="020B0604020202020204" pitchFamily="34" charset="0"/>
                        <a:buChar char="•"/>
                      </a:pPr>
                      <a:r>
                        <a:rPr lang="de-DE" dirty="0"/>
                        <a:t>Tafeldienst</a:t>
                      </a:r>
                    </a:p>
                    <a:p>
                      <a:pPr marL="285750" indent="-285750">
                        <a:buFont typeface="Arial" panose="020B0604020202020204" pitchFamily="34" charset="0"/>
                        <a:buChar char="•"/>
                      </a:pPr>
                      <a:r>
                        <a:rPr lang="de-DE" dirty="0"/>
                        <a:t>Getränkewart</a:t>
                      </a:r>
                    </a:p>
                    <a:p>
                      <a:pPr marL="285750" indent="-285750">
                        <a:buFont typeface="Arial" panose="020B0604020202020204" pitchFamily="34" charset="0"/>
                        <a:buChar char="•"/>
                      </a:pPr>
                      <a:r>
                        <a:rPr lang="de-DE" dirty="0"/>
                        <a:t>Etc.</a:t>
                      </a:r>
                    </a:p>
                  </a:txBody>
                  <a:tcPr/>
                </a:tc>
                <a:tc>
                  <a:txBody>
                    <a:bodyPr/>
                    <a:lstStyle/>
                    <a:p>
                      <a:r>
                        <a:rPr lang="de-DE" dirty="0"/>
                        <a:t>Entscheidung</a:t>
                      </a:r>
                    </a:p>
                    <a:p>
                      <a:r>
                        <a:rPr lang="de-DE" dirty="0"/>
                        <a:t>via Los</a:t>
                      </a:r>
                    </a:p>
                    <a:p>
                      <a:r>
                        <a:rPr lang="de-DE" dirty="0"/>
                        <a:t>(Ergebnis </a:t>
                      </a:r>
                      <a:r>
                        <a:rPr lang="de-DE" dirty="0" err="1"/>
                        <a:t>next</a:t>
                      </a:r>
                      <a:r>
                        <a:rPr lang="de-DE" dirty="0"/>
                        <a:t> Page)</a:t>
                      </a:r>
                    </a:p>
                    <a:p>
                      <a:endParaRPr lang="de-DE" dirty="0"/>
                    </a:p>
                  </a:txBody>
                  <a:tcPr/>
                </a:tc>
                <a:extLst>
                  <a:ext uri="{0D108BD9-81ED-4DB2-BD59-A6C34878D82A}">
                    <a16:rowId xmlns:a16="http://schemas.microsoft.com/office/drawing/2014/main" val="1898561674"/>
                  </a:ext>
                </a:extLst>
              </a:tr>
            </a:tbl>
          </a:graphicData>
        </a:graphic>
      </p:graphicFrame>
    </p:spTree>
    <p:extLst>
      <p:ext uri="{BB962C8B-B14F-4D97-AF65-F5344CB8AC3E}">
        <p14:creationId xmlns:p14="http://schemas.microsoft.com/office/powerpoint/2010/main" val="416418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F8655-1D94-E5A5-1E2B-34AB0A5D13B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A78A7D-97DC-A286-9560-595493FA7CDD}"/>
              </a:ext>
            </a:extLst>
          </p:cNvPr>
          <p:cNvSpPr>
            <a:spLocks noGrp="1"/>
          </p:cNvSpPr>
          <p:nvPr>
            <p:ph type="title"/>
          </p:nvPr>
        </p:nvSpPr>
        <p:spPr/>
        <p:txBody>
          <a:bodyPr/>
          <a:lstStyle/>
          <a:p>
            <a:r>
              <a:rPr lang="de-DE" dirty="0"/>
              <a:t>Begrüßung</a:t>
            </a:r>
          </a:p>
        </p:txBody>
      </p:sp>
      <p:pic>
        <p:nvPicPr>
          <p:cNvPr id="4" name="Grafik 3">
            <a:extLst>
              <a:ext uri="{FF2B5EF4-FFF2-40B4-BE49-F238E27FC236}">
                <a16:creationId xmlns:a16="http://schemas.microsoft.com/office/drawing/2014/main" id="{B9C8D722-5D84-A3A6-9ED9-D6FD5ECB8BD3}"/>
              </a:ext>
            </a:extLst>
          </p:cNvPr>
          <p:cNvPicPr>
            <a:picLocks noChangeAspect="1"/>
          </p:cNvPicPr>
          <p:nvPr/>
        </p:nvPicPr>
        <p:blipFill>
          <a:blip r:embed="rId2"/>
          <a:srcRect t="24444" b="28889"/>
          <a:stretch/>
        </p:blipFill>
        <p:spPr>
          <a:xfrm>
            <a:off x="8655423" y="753228"/>
            <a:ext cx="1638759" cy="1080938"/>
          </a:xfrm>
          <a:prstGeom prst="rect">
            <a:avLst/>
          </a:prstGeom>
        </p:spPr>
      </p:pic>
      <p:pic>
        <p:nvPicPr>
          <p:cNvPr id="13" name="Inhaltsplatzhalter 12">
            <a:extLst>
              <a:ext uri="{FF2B5EF4-FFF2-40B4-BE49-F238E27FC236}">
                <a16:creationId xmlns:a16="http://schemas.microsoft.com/office/drawing/2014/main" id="{93280753-043C-6419-E2FF-487978FB7429}"/>
              </a:ext>
            </a:extLst>
          </p:cNvPr>
          <p:cNvPicPr>
            <a:picLocks noGrp="1" noChangeAspect="1"/>
          </p:cNvPicPr>
          <p:nvPr>
            <p:ph idx="1"/>
          </p:nvPr>
        </p:nvPicPr>
        <p:blipFill>
          <a:blip r:embed="rId3"/>
          <a:stretch>
            <a:fillRect/>
          </a:stretch>
        </p:blipFill>
        <p:spPr>
          <a:xfrm>
            <a:off x="8655423" y="2164806"/>
            <a:ext cx="4934857" cy="4934857"/>
          </a:xfrm>
        </p:spPr>
      </p:pic>
      <p:sp>
        <p:nvSpPr>
          <p:cNvPr id="14" name="Inhaltsplatzhalter 2">
            <a:extLst>
              <a:ext uri="{FF2B5EF4-FFF2-40B4-BE49-F238E27FC236}">
                <a16:creationId xmlns:a16="http://schemas.microsoft.com/office/drawing/2014/main" id="{8DEDAF4A-0730-6EB2-DFD9-CEE4BFD20F1F}"/>
              </a:ext>
            </a:extLst>
          </p:cNvPr>
          <p:cNvSpPr txBox="1">
            <a:spLocks/>
          </p:cNvSpPr>
          <p:nvPr/>
        </p:nvSpPr>
        <p:spPr>
          <a:xfrm>
            <a:off x="680322" y="2336873"/>
            <a:ext cx="7046358"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de-DE" dirty="0"/>
          </a:p>
          <a:p>
            <a:pPr marL="0" indent="0" algn="ctr">
              <a:buNone/>
            </a:pPr>
            <a:r>
              <a:rPr lang="de-DE" dirty="0"/>
              <a:t>       - Willkommen zur</a:t>
            </a:r>
          </a:p>
          <a:p>
            <a:pPr marL="0" indent="0" algn="ctr">
              <a:buNone/>
            </a:pPr>
            <a:r>
              <a:rPr lang="de-DE" dirty="0"/>
              <a:t>Generalversammlung 2025</a:t>
            </a:r>
          </a:p>
          <a:p>
            <a:pPr marL="0" indent="0" algn="ctr">
              <a:buNone/>
            </a:pPr>
            <a:endParaRPr lang="de-DE" dirty="0"/>
          </a:p>
          <a:p>
            <a:pPr marL="0" indent="0" algn="ctr">
              <a:buNone/>
            </a:pPr>
            <a:r>
              <a:rPr lang="de-DE" dirty="0"/>
              <a:t>Auf einen tollen Abend mit </a:t>
            </a:r>
          </a:p>
          <a:p>
            <a:pPr marL="0" indent="0" algn="ctr">
              <a:buNone/>
            </a:pPr>
            <a:r>
              <a:rPr lang="de-DE" dirty="0"/>
              <a:t>Pizza, Bier und guten Gesprächen!</a:t>
            </a:r>
          </a:p>
        </p:txBody>
      </p:sp>
      <p:pic>
        <p:nvPicPr>
          <p:cNvPr id="17" name="Grafik 16">
            <a:extLst>
              <a:ext uri="{FF2B5EF4-FFF2-40B4-BE49-F238E27FC236}">
                <a16:creationId xmlns:a16="http://schemas.microsoft.com/office/drawing/2014/main" id="{65471C4D-E8B8-B16D-5B01-06D7D95924A2}"/>
              </a:ext>
            </a:extLst>
          </p:cNvPr>
          <p:cNvPicPr>
            <a:picLocks noChangeAspect="1"/>
          </p:cNvPicPr>
          <p:nvPr/>
        </p:nvPicPr>
        <p:blipFill>
          <a:blip r:embed="rId4"/>
          <a:stretch>
            <a:fillRect/>
          </a:stretch>
        </p:blipFill>
        <p:spPr>
          <a:xfrm>
            <a:off x="2500124" y="2651760"/>
            <a:ext cx="762000" cy="762000"/>
          </a:xfrm>
          <a:prstGeom prst="rect">
            <a:avLst/>
          </a:prstGeom>
        </p:spPr>
      </p:pic>
    </p:spTree>
    <p:extLst>
      <p:ext uri="{BB962C8B-B14F-4D97-AF65-F5344CB8AC3E}">
        <p14:creationId xmlns:p14="http://schemas.microsoft.com/office/powerpoint/2010/main" val="1008704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5379-1024-30A6-FDA9-92CC285C86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AF845AF-6FD2-F07A-BD88-22D62EF31205}"/>
              </a:ext>
            </a:extLst>
          </p:cNvPr>
          <p:cNvSpPr>
            <a:spLocks noGrp="1"/>
          </p:cNvSpPr>
          <p:nvPr>
            <p:ph type="title"/>
          </p:nvPr>
        </p:nvSpPr>
        <p:spPr/>
        <p:txBody>
          <a:bodyPr/>
          <a:lstStyle/>
          <a:p>
            <a:r>
              <a:rPr lang="de-DE" dirty="0"/>
              <a:t>Diverse Themen – offene Runde</a:t>
            </a:r>
          </a:p>
        </p:txBody>
      </p:sp>
      <p:pic>
        <p:nvPicPr>
          <p:cNvPr id="4" name="Grafik 3">
            <a:extLst>
              <a:ext uri="{FF2B5EF4-FFF2-40B4-BE49-F238E27FC236}">
                <a16:creationId xmlns:a16="http://schemas.microsoft.com/office/drawing/2014/main" id="{7AB70B7C-D9E7-AD34-DB3D-4F8EA990F553}"/>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4D46B226-3238-8E08-E4D9-46400E24BE5D}"/>
              </a:ext>
            </a:extLst>
          </p:cNvPr>
          <p:cNvGraphicFramePr>
            <a:graphicFrameLocks noGrp="1"/>
          </p:cNvGraphicFramePr>
          <p:nvPr>
            <p:extLst>
              <p:ext uri="{D42A27DB-BD31-4B8C-83A1-F6EECF244321}">
                <p14:modId xmlns:p14="http://schemas.microsoft.com/office/powerpoint/2010/main" val="1100109544"/>
              </p:ext>
            </p:extLst>
          </p:nvPr>
        </p:nvGraphicFramePr>
        <p:xfrm>
          <a:off x="1500809" y="2768193"/>
          <a:ext cx="8556031" cy="2595880"/>
        </p:xfrm>
        <a:graphic>
          <a:graphicData uri="http://schemas.openxmlformats.org/drawingml/2006/table">
            <a:tbl>
              <a:tblPr firstRow="1" bandRow="1">
                <a:tableStyleId>{5C22544A-7EE6-4342-B048-85BDC9FD1C3A}</a:tableStyleId>
              </a:tblPr>
              <a:tblGrid>
                <a:gridCol w="1354804">
                  <a:extLst>
                    <a:ext uri="{9D8B030D-6E8A-4147-A177-3AD203B41FA5}">
                      <a16:colId xmlns:a16="http://schemas.microsoft.com/office/drawing/2014/main" val="3195976650"/>
                    </a:ext>
                  </a:extLst>
                </a:gridCol>
                <a:gridCol w="3002119">
                  <a:extLst>
                    <a:ext uri="{9D8B030D-6E8A-4147-A177-3AD203B41FA5}">
                      <a16:colId xmlns:a16="http://schemas.microsoft.com/office/drawing/2014/main" val="2991968058"/>
                    </a:ext>
                  </a:extLst>
                </a:gridCol>
                <a:gridCol w="1559328">
                  <a:extLst>
                    <a:ext uri="{9D8B030D-6E8A-4147-A177-3AD203B41FA5}">
                      <a16:colId xmlns:a16="http://schemas.microsoft.com/office/drawing/2014/main" val="3524816452"/>
                    </a:ext>
                  </a:extLst>
                </a:gridCol>
                <a:gridCol w="2639780">
                  <a:extLst>
                    <a:ext uri="{9D8B030D-6E8A-4147-A177-3AD203B41FA5}">
                      <a16:colId xmlns:a16="http://schemas.microsoft.com/office/drawing/2014/main" val="4053335272"/>
                    </a:ext>
                  </a:extLst>
                </a:gridCol>
              </a:tblGrid>
              <a:tr h="370840">
                <a:tc>
                  <a:txBody>
                    <a:bodyPr/>
                    <a:lstStyle/>
                    <a:p>
                      <a:pPr algn="r"/>
                      <a:endParaRPr lang="de-DE" b="1" u="sng" dirty="0"/>
                    </a:p>
                  </a:txBody>
                  <a:tcPr/>
                </a:tc>
                <a:tc>
                  <a:txBody>
                    <a:bodyPr/>
                    <a:lstStyle/>
                    <a:p>
                      <a:r>
                        <a:rPr lang="de-DE" b="1" u="sng" dirty="0"/>
                        <a:t>Links:</a:t>
                      </a:r>
                    </a:p>
                  </a:txBody>
                  <a:tcPr/>
                </a:tc>
                <a:tc>
                  <a:txBody>
                    <a:bodyPr/>
                    <a:lstStyle/>
                    <a:p>
                      <a:pPr algn="r"/>
                      <a:endParaRPr lang="de-DE" u="sng" dirty="0"/>
                    </a:p>
                  </a:txBody>
                  <a:tcPr/>
                </a:tc>
                <a:tc>
                  <a:txBody>
                    <a:bodyPr/>
                    <a:lstStyle/>
                    <a:p>
                      <a:r>
                        <a:rPr lang="de-DE" u="sng" dirty="0"/>
                        <a:t>Rechts:</a:t>
                      </a:r>
                    </a:p>
                  </a:txBody>
                  <a:tcPr/>
                </a:tc>
                <a:extLst>
                  <a:ext uri="{0D108BD9-81ED-4DB2-BD59-A6C34878D82A}">
                    <a16:rowId xmlns:a16="http://schemas.microsoft.com/office/drawing/2014/main" val="3315243707"/>
                  </a:ext>
                </a:extLst>
              </a:tr>
              <a:tr h="370840">
                <a:tc>
                  <a:txBody>
                    <a:bodyPr/>
                    <a:lstStyle/>
                    <a:p>
                      <a:pPr algn="r"/>
                      <a:r>
                        <a:rPr lang="de-DE" dirty="0"/>
                        <a:t>02</a:t>
                      </a:r>
                    </a:p>
                  </a:txBody>
                  <a:tcPr/>
                </a:tc>
                <a:tc>
                  <a:txBody>
                    <a:bodyPr/>
                    <a:lstStyle/>
                    <a:p>
                      <a:r>
                        <a:rPr lang="de-DE" dirty="0"/>
                        <a:t>Marc (Tafeldienst)</a:t>
                      </a:r>
                    </a:p>
                  </a:txBody>
                  <a:tcPr/>
                </a:tc>
                <a:tc>
                  <a:txBody>
                    <a:bodyPr/>
                    <a:lstStyle/>
                    <a:p>
                      <a:pPr algn="r"/>
                      <a:r>
                        <a:rPr lang="de-DE" dirty="0"/>
                        <a:t>01</a:t>
                      </a:r>
                    </a:p>
                  </a:txBody>
                  <a:tcPr/>
                </a:tc>
                <a:tc>
                  <a:txBody>
                    <a:bodyPr/>
                    <a:lstStyle/>
                    <a:p>
                      <a:r>
                        <a:rPr lang="de-DE" dirty="0"/>
                        <a:t>Maik (</a:t>
                      </a:r>
                      <a:r>
                        <a:rPr lang="de-DE" dirty="0" err="1"/>
                        <a:t>Kegelpapa</a:t>
                      </a:r>
                      <a:r>
                        <a:rPr lang="de-DE" dirty="0"/>
                        <a:t>)</a:t>
                      </a:r>
                    </a:p>
                  </a:txBody>
                  <a:tcPr/>
                </a:tc>
                <a:extLst>
                  <a:ext uri="{0D108BD9-81ED-4DB2-BD59-A6C34878D82A}">
                    <a16:rowId xmlns:a16="http://schemas.microsoft.com/office/drawing/2014/main" val="1710925145"/>
                  </a:ext>
                </a:extLst>
              </a:tr>
              <a:tr h="370840">
                <a:tc>
                  <a:txBody>
                    <a:bodyPr/>
                    <a:lstStyle/>
                    <a:p>
                      <a:pPr algn="r"/>
                      <a:r>
                        <a:rPr lang="de-DE" dirty="0"/>
                        <a:t>04</a:t>
                      </a:r>
                    </a:p>
                  </a:txBody>
                  <a:tcPr/>
                </a:tc>
                <a:tc>
                  <a:txBody>
                    <a:bodyPr/>
                    <a:lstStyle/>
                    <a:p>
                      <a:r>
                        <a:rPr lang="de-DE" dirty="0"/>
                        <a:t>Alexander (Getränkewart)</a:t>
                      </a:r>
                    </a:p>
                  </a:txBody>
                  <a:tcPr/>
                </a:tc>
                <a:tc>
                  <a:txBody>
                    <a:bodyPr/>
                    <a:lstStyle/>
                    <a:p>
                      <a:pPr algn="r"/>
                      <a:r>
                        <a:rPr lang="de-DE" dirty="0"/>
                        <a:t>03</a:t>
                      </a:r>
                    </a:p>
                  </a:txBody>
                  <a:tcPr/>
                </a:tc>
                <a:tc>
                  <a:txBody>
                    <a:bodyPr/>
                    <a:lstStyle/>
                    <a:p>
                      <a:r>
                        <a:rPr lang="de-DE" dirty="0"/>
                        <a:t>Manuel</a:t>
                      </a:r>
                    </a:p>
                  </a:txBody>
                  <a:tcPr/>
                </a:tc>
                <a:extLst>
                  <a:ext uri="{0D108BD9-81ED-4DB2-BD59-A6C34878D82A}">
                    <a16:rowId xmlns:a16="http://schemas.microsoft.com/office/drawing/2014/main" val="3443444355"/>
                  </a:ext>
                </a:extLst>
              </a:tr>
              <a:tr h="370840">
                <a:tc>
                  <a:txBody>
                    <a:bodyPr/>
                    <a:lstStyle/>
                    <a:p>
                      <a:pPr algn="r"/>
                      <a:r>
                        <a:rPr lang="de-DE" dirty="0"/>
                        <a:t>06</a:t>
                      </a:r>
                    </a:p>
                  </a:txBody>
                  <a:tcPr/>
                </a:tc>
                <a:tc>
                  <a:txBody>
                    <a:bodyPr/>
                    <a:lstStyle/>
                    <a:p>
                      <a:r>
                        <a:rPr lang="de-DE" dirty="0"/>
                        <a:t>Tim</a:t>
                      </a:r>
                    </a:p>
                  </a:txBody>
                  <a:tcPr/>
                </a:tc>
                <a:tc>
                  <a:txBody>
                    <a:bodyPr/>
                    <a:lstStyle/>
                    <a:p>
                      <a:pPr algn="r"/>
                      <a:r>
                        <a:rPr lang="de-DE" dirty="0"/>
                        <a:t>05</a:t>
                      </a:r>
                    </a:p>
                  </a:txBody>
                  <a:tcPr/>
                </a:tc>
                <a:tc>
                  <a:txBody>
                    <a:bodyPr/>
                    <a:lstStyle/>
                    <a:p>
                      <a:r>
                        <a:rPr lang="de-DE" dirty="0"/>
                        <a:t>Kai</a:t>
                      </a:r>
                    </a:p>
                  </a:txBody>
                  <a:tcPr/>
                </a:tc>
                <a:extLst>
                  <a:ext uri="{0D108BD9-81ED-4DB2-BD59-A6C34878D82A}">
                    <a16:rowId xmlns:a16="http://schemas.microsoft.com/office/drawing/2014/main" val="3341392217"/>
                  </a:ext>
                </a:extLst>
              </a:tr>
              <a:tr h="370840">
                <a:tc>
                  <a:txBody>
                    <a:bodyPr/>
                    <a:lstStyle/>
                    <a:p>
                      <a:pPr algn="r"/>
                      <a:r>
                        <a:rPr lang="de-DE" dirty="0"/>
                        <a:t>08</a:t>
                      </a:r>
                    </a:p>
                  </a:txBody>
                  <a:tcPr/>
                </a:tc>
                <a:tc>
                  <a:txBody>
                    <a:bodyPr/>
                    <a:lstStyle/>
                    <a:p>
                      <a:r>
                        <a:rPr lang="de-DE" dirty="0"/>
                        <a:t>Ossi</a:t>
                      </a:r>
                    </a:p>
                  </a:txBody>
                  <a:tcPr/>
                </a:tc>
                <a:tc>
                  <a:txBody>
                    <a:bodyPr/>
                    <a:lstStyle/>
                    <a:p>
                      <a:pPr algn="r"/>
                      <a:r>
                        <a:rPr lang="de-DE" dirty="0"/>
                        <a:t>07</a:t>
                      </a:r>
                    </a:p>
                  </a:txBody>
                  <a:tcPr/>
                </a:tc>
                <a:tc>
                  <a:txBody>
                    <a:bodyPr/>
                    <a:lstStyle/>
                    <a:p>
                      <a:r>
                        <a:rPr lang="de-DE" dirty="0"/>
                        <a:t>Bernd</a:t>
                      </a:r>
                    </a:p>
                  </a:txBody>
                  <a:tcPr/>
                </a:tc>
                <a:extLst>
                  <a:ext uri="{0D108BD9-81ED-4DB2-BD59-A6C34878D82A}">
                    <a16:rowId xmlns:a16="http://schemas.microsoft.com/office/drawing/2014/main" val="1898561674"/>
                  </a:ext>
                </a:extLst>
              </a:tr>
              <a:tr h="370840">
                <a:tc>
                  <a:txBody>
                    <a:bodyPr/>
                    <a:lstStyle/>
                    <a:p>
                      <a:pPr algn="r"/>
                      <a:r>
                        <a:rPr lang="de-DE" dirty="0"/>
                        <a:t>10</a:t>
                      </a:r>
                    </a:p>
                  </a:txBody>
                  <a:tcPr/>
                </a:tc>
                <a:tc>
                  <a:txBody>
                    <a:bodyPr/>
                    <a:lstStyle/>
                    <a:p>
                      <a:r>
                        <a:rPr lang="de-DE" dirty="0"/>
                        <a:t>Roland</a:t>
                      </a:r>
                    </a:p>
                  </a:txBody>
                  <a:tcPr/>
                </a:tc>
                <a:tc>
                  <a:txBody>
                    <a:bodyPr/>
                    <a:lstStyle/>
                    <a:p>
                      <a:pPr algn="r"/>
                      <a:r>
                        <a:rPr lang="de-DE" dirty="0"/>
                        <a:t>09</a:t>
                      </a:r>
                    </a:p>
                  </a:txBody>
                  <a:tcPr/>
                </a:tc>
                <a:tc>
                  <a:txBody>
                    <a:bodyPr/>
                    <a:lstStyle/>
                    <a:p>
                      <a:r>
                        <a:rPr lang="de-DE" dirty="0"/>
                        <a:t>Heinrich</a:t>
                      </a:r>
                    </a:p>
                  </a:txBody>
                  <a:tcPr/>
                </a:tc>
                <a:extLst>
                  <a:ext uri="{0D108BD9-81ED-4DB2-BD59-A6C34878D82A}">
                    <a16:rowId xmlns:a16="http://schemas.microsoft.com/office/drawing/2014/main" val="3791506713"/>
                  </a:ext>
                </a:extLst>
              </a:tr>
              <a:tr h="370840">
                <a:tc>
                  <a:txBody>
                    <a:bodyPr/>
                    <a:lstStyle/>
                    <a:p>
                      <a:pPr algn="r"/>
                      <a:r>
                        <a:rPr lang="de-DE" dirty="0"/>
                        <a:t>12</a:t>
                      </a:r>
                    </a:p>
                  </a:txBody>
                  <a:tcPr/>
                </a:tc>
                <a:tc>
                  <a:txBody>
                    <a:bodyPr/>
                    <a:lstStyle/>
                    <a:p>
                      <a:r>
                        <a:rPr lang="de-DE" dirty="0"/>
                        <a:t>Gast</a:t>
                      </a:r>
                    </a:p>
                  </a:txBody>
                  <a:tcPr/>
                </a:tc>
                <a:tc>
                  <a:txBody>
                    <a:bodyPr/>
                    <a:lstStyle/>
                    <a:p>
                      <a:pPr algn="r"/>
                      <a:r>
                        <a:rPr lang="de-DE" dirty="0"/>
                        <a:t>11</a:t>
                      </a:r>
                    </a:p>
                  </a:txBody>
                  <a:tcPr/>
                </a:tc>
                <a:tc>
                  <a:txBody>
                    <a:bodyPr/>
                    <a:lstStyle/>
                    <a:p>
                      <a:r>
                        <a:rPr lang="de-DE" dirty="0"/>
                        <a:t>Gast</a:t>
                      </a:r>
                    </a:p>
                  </a:txBody>
                  <a:tcPr/>
                </a:tc>
                <a:extLst>
                  <a:ext uri="{0D108BD9-81ED-4DB2-BD59-A6C34878D82A}">
                    <a16:rowId xmlns:a16="http://schemas.microsoft.com/office/drawing/2014/main" val="209416933"/>
                  </a:ext>
                </a:extLst>
              </a:tr>
            </a:tbl>
          </a:graphicData>
        </a:graphic>
      </p:graphicFrame>
      <p:sp>
        <p:nvSpPr>
          <p:cNvPr id="6" name="Textfeld 5">
            <a:extLst>
              <a:ext uri="{FF2B5EF4-FFF2-40B4-BE49-F238E27FC236}">
                <a16:creationId xmlns:a16="http://schemas.microsoft.com/office/drawing/2014/main" id="{A28D5E5B-873A-C9FF-7D65-13E10BE5D428}"/>
              </a:ext>
            </a:extLst>
          </p:cNvPr>
          <p:cNvSpPr txBox="1"/>
          <p:nvPr/>
        </p:nvSpPr>
        <p:spPr>
          <a:xfrm>
            <a:off x="1500809" y="5621933"/>
            <a:ext cx="6097656" cy="369332"/>
          </a:xfrm>
          <a:prstGeom prst="rect">
            <a:avLst/>
          </a:prstGeom>
          <a:noFill/>
        </p:spPr>
        <p:txBody>
          <a:bodyPr wrap="square">
            <a:spAutoFit/>
          </a:bodyPr>
          <a:lstStyle/>
          <a:p>
            <a:r>
              <a:rPr lang="de-DE" dirty="0"/>
              <a:t>Ab 15.02.2025</a:t>
            </a:r>
          </a:p>
        </p:txBody>
      </p:sp>
    </p:spTree>
    <p:extLst>
      <p:ext uri="{BB962C8B-B14F-4D97-AF65-F5344CB8AC3E}">
        <p14:creationId xmlns:p14="http://schemas.microsoft.com/office/powerpoint/2010/main" val="1837925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4A0A1-EB15-4294-75D8-252431851E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5C1F87-96EA-C9A0-39A9-244559AA21D9}"/>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FC69378F-ECF6-18BF-3FA7-C73A6B764E01}"/>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1ED53131-AFFF-BE08-E9D2-3AA5F1260552}"/>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EFE2EE8C-6A65-A69C-A036-85FA3A7DEC57}"/>
              </a:ext>
            </a:extLst>
          </p:cNvPr>
          <p:cNvCxnSpPr/>
          <p:nvPr/>
        </p:nvCxnSpPr>
        <p:spPr>
          <a:xfrm>
            <a:off x="680321" y="269507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E44F9B3F-ABA0-37A8-1672-EFE5201E1388}"/>
              </a:ext>
            </a:extLst>
          </p:cNvPr>
          <p:cNvCxnSpPr/>
          <p:nvPr/>
        </p:nvCxnSpPr>
        <p:spPr>
          <a:xfrm>
            <a:off x="680321" y="31201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2238EA2A-C950-BBF7-F899-DF6035D1355E}"/>
              </a:ext>
            </a:extLst>
          </p:cNvPr>
          <p:cNvCxnSpPr/>
          <p:nvPr/>
        </p:nvCxnSpPr>
        <p:spPr>
          <a:xfrm>
            <a:off x="680321" y="3561347"/>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FFBF7E0B-CBE7-4007-E51C-952BEC03D206}"/>
              </a:ext>
            </a:extLst>
          </p:cNvPr>
          <p:cNvCxnSpPr/>
          <p:nvPr/>
        </p:nvCxnSpPr>
        <p:spPr>
          <a:xfrm>
            <a:off x="680321" y="3986463"/>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83754E7E-00E0-5527-81B4-9AC6D5AEE3AD}"/>
              </a:ext>
            </a:extLst>
          </p:cNvPr>
          <p:cNvCxnSpPr/>
          <p:nvPr/>
        </p:nvCxnSpPr>
        <p:spPr>
          <a:xfrm>
            <a:off x="680321" y="23047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D6858679-AD0F-0317-832A-8D036D41D015}"/>
              </a:ext>
            </a:extLst>
          </p:cNvPr>
          <p:cNvCxnSpPr/>
          <p:nvPr/>
        </p:nvCxnSpPr>
        <p:spPr>
          <a:xfrm>
            <a:off x="672300" y="4395537"/>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D5D3B571-6CC5-192A-1C8E-5CE2C562FAE1}"/>
              </a:ext>
            </a:extLst>
          </p:cNvPr>
          <p:cNvCxnSpPr/>
          <p:nvPr/>
        </p:nvCxnSpPr>
        <p:spPr>
          <a:xfrm>
            <a:off x="680321" y="4836695"/>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41940F62-CB5B-B025-E71F-3E834D6D4BB8}"/>
              </a:ext>
            </a:extLst>
          </p:cNvPr>
          <p:cNvCxnSpPr/>
          <p:nvPr/>
        </p:nvCxnSpPr>
        <p:spPr>
          <a:xfrm>
            <a:off x="672300" y="5936189"/>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5" name="Grafik 4">
            <a:extLst>
              <a:ext uri="{FF2B5EF4-FFF2-40B4-BE49-F238E27FC236}">
                <a16:creationId xmlns:a16="http://schemas.microsoft.com/office/drawing/2014/main" id="{DE95443C-A6A7-A5C8-2751-92C322D2DC6E}"/>
              </a:ext>
            </a:extLst>
          </p:cNvPr>
          <p:cNvPicPr>
            <a:picLocks noChangeAspect="1"/>
          </p:cNvPicPr>
          <p:nvPr/>
        </p:nvPicPr>
        <p:blipFill>
          <a:blip r:embed="rId3"/>
          <a:srcRect l="47222"/>
          <a:stretch/>
        </p:blipFill>
        <p:spPr>
          <a:xfrm>
            <a:off x="10762836" y="2181250"/>
            <a:ext cx="476244" cy="602532"/>
          </a:xfrm>
          <a:prstGeom prst="rect">
            <a:avLst/>
          </a:prstGeom>
        </p:spPr>
      </p:pic>
      <p:pic>
        <p:nvPicPr>
          <p:cNvPr id="14" name="Grafik 13">
            <a:extLst>
              <a:ext uri="{FF2B5EF4-FFF2-40B4-BE49-F238E27FC236}">
                <a16:creationId xmlns:a16="http://schemas.microsoft.com/office/drawing/2014/main" id="{ABB95758-F0E7-943B-AF98-9391BE20BAC4}"/>
              </a:ext>
            </a:extLst>
          </p:cNvPr>
          <p:cNvPicPr>
            <a:picLocks noChangeAspect="1"/>
          </p:cNvPicPr>
          <p:nvPr/>
        </p:nvPicPr>
        <p:blipFill>
          <a:blip r:embed="rId3"/>
          <a:srcRect l="47222"/>
          <a:stretch/>
        </p:blipFill>
        <p:spPr>
          <a:xfrm>
            <a:off x="10762836" y="2585704"/>
            <a:ext cx="476244" cy="602532"/>
          </a:xfrm>
          <a:prstGeom prst="rect">
            <a:avLst/>
          </a:prstGeom>
        </p:spPr>
      </p:pic>
      <p:pic>
        <p:nvPicPr>
          <p:cNvPr id="15" name="Grafik 14">
            <a:extLst>
              <a:ext uri="{FF2B5EF4-FFF2-40B4-BE49-F238E27FC236}">
                <a16:creationId xmlns:a16="http://schemas.microsoft.com/office/drawing/2014/main" id="{076542A9-1AE2-E6D0-80D4-13723096ED67}"/>
              </a:ext>
            </a:extLst>
          </p:cNvPr>
          <p:cNvPicPr>
            <a:picLocks noChangeAspect="1"/>
          </p:cNvPicPr>
          <p:nvPr/>
        </p:nvPicPr>
        <p:blipFill>
          <a:blip r:embed="rId3"/>
          <a:srcRect l="47222"/>
          <a:stretch/>
        </p:blipFill>
        <p:spPr>
          <a:xfrm>
            <a:off x="10762836" y="3014993"/>
            <a:ext cx="476244" cy="602532"/>
          </a:xfrm>
          <a:prstGeom prst="rect">
            <a:avLst/>
          </a:prstGeom>
        </p:spPr>
      </p:pic>
      <p:pic>
        <p:nvPicPr>
          <p:cNvPr id="16" name="Grafik 15">
            <a:extLst>
              <a:ext uri="{FF2B5EF4-FFF2-40B4-BE49-F238E27FC236}">
                <a16:creationId xmlns:a16="http://schemas.microsoft.com/office/drawing/2014/main" id="{8C0AD8FC-E46F-8763-04AF-7C1998799072}"/>
              </a:ext>
            </a:extLst>
          </p:cNvPr>
          <p:cNvPicPr>
            <a:picLocks noChangeAspect="1"/>
          </p:cNvPicPr>
          <p:nvPr/>
        </p:nvPicPr>
        <p:blipFill>
          <a:blip r:embed="rId3"/>
          <a:srcRect l="47222"/>
          <a:stretch/>
        </p:blipFill>
        <p:spPr>
          <a:xfrm>
            <a:off x="10762836" y="3470248"/>
            <a:ext cx="476244" cy="602532"/>
          </a:xfrm>
          <a:prstGeom prst="rect">
            <a:avLst/>
          </a:prstGeom>
        </p:spPr>
      </p:pic>
      <p:pic>
        <p:nvPicPr>
          <p:cNvPr id="17" name="Grafik 16">
            <a:extLst>
              <a:ext uri="{FF2B5EF4-FFF2-40B4-BE49-F238E27FC236}">
                <a16:creationId xmlns:a16="http://schemas.microsoft.com/office/drawing/2014/main" id="{D0E88CB3-B7AA-73AC-3957-327796061BCB}"/>
              </a:ext>
            </a:extLst>
          </p:cNvPr>
          <p:cNvPicPr>
            <a:picLocks noChangeAspect="1"/>
          </p:cNvPicPr>
          <p:nvPr/>
        </p:nvPicPr>
        <p:blipFill>
          <a:blip r:embed="rId3"/>
          <a:srcRect l="47222"/>
          <a:stretch/>
        </p:blipFill>
        <p:spPr>
          <a:xfrm>
            <a:off x="10762836" y="3883275"/>
            <a:ext cx="476244" cy="602532"/>
          </a:xfrm>
          <a:prstGeom prst="rect">
            <a:avLst/>
          </a:prstGeom>
        </p:spPr>
      </p:pic>
      <p:pic>
        <p:nvPicPr>
          <p:cNvPr id="18" name="Grafik 17">
            <a:extLst>
              <a:ext uri="{FF2B5EF4-FFF2-40B4-BE49-F238E27FC236}">
                <a16:creationId xmlns:a16="http://schemas.microsoft.com/office/drawing/2014/main" id="{B8A81448-64FC-F03A-6B2E-679E7A47DADD}"/>
              </a:ext>
            </a:extLst>
          </p:cNvPr>
          <p:cNvPicPr>
            <a:picLocks noChangeAspect="1"/>
          </p:cNvPicPr>
          <p:nvPr/>
        </p:nvPicPr>
        <p:blipFill>
          <a:blip r:embed="rId3"/>
          <a:srcRect l="47222"/>
          <a:stretch/>
        </p:blipFill>
        <p:spPr>
          <a:xfrm>
            <a:off x="10762836" y="4308390"/>
            <a:ext cx="476244" cy="602532"/>
          </a:xfrm>
          <a:prstGeom prst="rect">
            <a:avLst/>
          </a:prstGeom>
        </p:spPr>
      </p:pic>
      <p:pic>
        <p:nvPicPr>
          <p:cNvPr id="19" name="Grafik 18">
            <a:extLst>
              <a:ext uri="{FF2B5EF4-FFF2-40B4-BE49-F238E27FC236}">
                <a16:creationId xmlns:a16="http://schemas.microsoft.com/office/drawing/2014/main" id="{20C91763-E9DC-0018-32B8-5CE76EFA03F8}"/>
              </a:ext>
            </a:extLst>
          </p:cNvPr>
          <p:cNvPicPr>
            <a:picLocks noChangeAspect="1"/>
          </p:cNvPicPr>
          <p:nvPr/>
        </p:nvPicPr>
        <p:blipFill>
          <a:blip r:embed="rId3"/>
          <a:srcRect l="47222"/>
          <a:stretch/>
        </p:blipFill>
        <p:spPr>
          <a:xfrm>
            <a:off x="10762836" y="4914157"/>
            <a:ext cx="476244" cy="602532"/>
          </a:xfrm>
          <a:prstGeom prst="rect">
            <a:avLst/>
          </a:prstGeom>
        </p:spPr>
      </p:pic>
      <p:pic>
        <p:nvPicPr>
          <p:cNvPr id="20" name="Grafik 19">
            <a:extLst>
              <a:ext uri="{FF2B5EF4-FFF2-40B4-BE49-F238E27FC236}">
                <a16:creationId xmlns:a16="http://schemas.microsoft.com/office/drawing/2014/main" id="{FD20DB04-5086-F37A-EBB0-8B5B5E3D8DD2}"/>
              </a:ext>
            </a:extLst>
          </p:cNvPr>
          <p:cNvPicPr>
            <a:picLocks noChangeAspect="1"/>
          </p:cNvPicPr>
          <p:nvPr/>
        </p:nvPicPr>
        <p:blipFill>
          <a:blip r:embed="rId3"/>
          <a:srcRect l="47222"/>
          <a:stretch/>
        </p:blipFill>
        <p:spPr>
          <a:xfrm>
            <a:off x="10762836" y="5352079"/>
            <a:ext cx="476244" cy="602532"/>
          </a:xfrm>
          <a:prstGeom prst="rect">
            <a:avLst/>
          </a:prstGeom>
        </p:spPr>
      </p:pic>
    </p:spTree>
    <p:extLst>
      <p:ext uri="{BB962C8B-B14F-4D97-AF65-F5344CB8AC3E}">
        <p14:creationId xmlns:p14="http://schemas.microsoft.com/office/powerpoint/2010/main" val="1252667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5F969-D9FF-5061-2122-D8C4FD34C4D8}"/>
              </a:ext>
            </a:extLst>
          </p:cNvPr>
          <p:cNvSpPr>
            <a:spLocks noGrp="1"/>
          </p:cNvSpPr>
          <p:nvPr>
            <p:ph type="ctrTitle"/>
          </p:nvPr>
        </p:nvSpPr>
        <p:spPr/>
        <p:txBody>
          <a:bodyPr/>
          <a:lstStyle/>
          <a:p>
            <a:pPr algn="l"/>
            <a:r>
              <a:rPr lang="de-DE" sz="4000" dirty="0"/>
              <a:t>Danke für Eure </a:t>
            </a:r>
            <a:br>
              <a:rPr lang="de-DE" sz="4000" dirty="0"/>
            </a:br>
            <a:r>
              <a:rPr lang="de-DE" sz="4000" dirty="0"/>
              <a:t>Aufmerksamkeit</a:t>
            </a:r>
          </a:p>
        </p:txBody>
      </p:sp>
      <p:sp>
        <p:nvSpPr>
          <p:cNvPr id="3" name="Untertitel 2">
            <a:extLst>
              <a:ext uri="{FF2B5EF4-FFF2-40B4-BE49-F238E27FC236}">
                <a16:creationId xmlns:a16="http://schemas.microsoft.com/office/drawing/2014/main" id="{D3C70AAA-9323-4635-E6DB-19CD8AAED678}"/>
              </a:ext>
            </a:extLst>
          </p:cNvPr>
          <p:cNvSpPr>
            <a:spLocks noGrp="1"/>
          </p:cNvSpPr>
          <p:nvPr>
            <p:ph type="subTitle" idx="1"/>
          </p:nvPr>
        </p:nvSpPr>
        <p:spPr/>
        <p:txBody>
          <a:bodyPr anchor="ctr"/>
          <a:lstStyle/>
          <a:p>
            <a:pPr algn="l"/>
            <a:r>
              <a:rPr lang="de-DE" dirty="0"/>
              <a:t>Wir wünschen Euch noch einen wundervollen Abend </a:t>
            </a:r>
          </a:p>
          <a:p>
            <a:pPr algn="l"/>
            <a:r>
              <a:rPr lang="de-DE" dirty="0"/>
              <a:t>mit guten Gesprächen und guten Getränken!</a:t>
            </a:r>
          </a:p>
        </p:txBody>
      </p:sp>
      <p:pic>
        <p:nvPicPr>
          <p:cNvPr id="4" name="Grafik 3">
            <a:extLst>
              <a:ext uri="{FF2B5EF4-FFF2-40B4-BE49-F238E27FC236}">
                <a16:creationId xmlns:a16="http://schemas.microsoft.com/office/drawing/2014/main" id="{76EBD326-60EE-DA9B-7394-DF7631B61051}"/>
              </a:ext>
            </a:extLst>
          </p:cNvPr>
          <p:cNvPicPr>
            <a:picLocks noChangeAspect="1"/>
          </p:cNvPicPr>
          <p:nvPr/>
        </p:nvPicPr>
        <p:blipFill>
          <a:blip r:embed="rId2"/>
          <a:srcRect t="24444" b="28889"/>
          <a:stretch/>
        </p:blipFill>
        <p:spPr>
          <a:xfrm>
            <a:off x="7185697" y="2879775"/>
            <a:ext cx="1638759" cy="1080938"/>
          </a:xfrm>
          <a:prstGeom prst="rect">
            <a:avLst/>
          </a:prstGeom>
        </p:spPr>
      </p:pic>
      <p:pic>
        <p:nvPicPr>
          <p:cNvPr id="6" name="Grafik 5">
            <a:extLst>
              <a:ext uri="{FF2B5EF4-FFF2-40B4-BE49-F238E27FC236}">
                <a16:creationId xmlns:a16="http://schemas.microsoft.com/office/drawing/2014/main" id="{11778F98-C88C-FFE1-8AFB-14714CED72DD}"/>
              </a:ext>
            </a:extLst>
          </p:cNvPr>
          <p:cNvPicPr>
            <a:picLocks noChangeAspect="1"/>
          </p:cNvPicPr>
          <p:nvPr/>
        </p:nvPicPr>
        <p:blipFill>
          <a:blip r:embed="rId3"/>
          <a:stretch>
            <a:fillRect/>
          </a:stretch>
        </p:blipFill>
        <p:spPr>
          <a:xfrm>
            <a:off x="9464040" y="2296042"/>
            <a:ext cx="2245758" cy="2245758"/>
          </a:xfrm>
          <a:prstGeom prst="rect">
            <a:avLst/>
          </a:prstGeom>
        </p:spPr>
      </p:pic>
    </p:spTree>
    <p:extLst>
      <p:ext uri="{BB962C8B-B14F-4D97-AF65-F5344CB8AC3E}">
        <p14:creationId xmlns:p14="http://schemas.microsoft.com/office/powerpoint/2010/main" val="100048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F12D7-665B-B4D1-01D0-22CE85AD94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FCC787-D010-686B-90D4-2E71C92BBFED}"/>
              </a:ext>
            </a:extLst>
          </p:cNvPr>
          <p:cNvSpPr>
            <a:spLocks noGrp="1"/>
          </p:cNvSpPr>
          <p:nvPr>
            <p:ph type="title"/>
          </p:nvPr>
        </p:nvSpPr>
        <p:spPr/>
        <p:txBody>
          <a:bodyPr/>
          <a:lstStyle/>
          <a:p>
            <a:r>
              <a:rPr lang="de-DE" dirty="0"/>
              <a:t>Begrüßung</a:t>
            </a:r>
          </a:p>
        </p:txBody>
      </p:sp>
      <p:pic>
        <p:nvPicPr>
          <p:cNvPr id="4" name="Grafik 3">
            <a:extLst>
              <a:ext uri="{FF2B5EF4-FFF2-40B4-BE49-F238E27FC236}">
                <a16:creationId xmlns:a16="http://schemas.microsoft.com/office/drawing/2014/main" id="{10619AE6-EEAD-FD1E-1F81-A0B994BDFEFF}"/>
              </a:ext>
            </a:extLst>
          </p:cNvPr>
          <p:cNvPicPr>
            <a:picLocks noChangeAspect="1"/>
          </p:cNvPicPr>
          <p:nvPr/>
        </p:nvPicPr>
        <p:blipFill>
          <a:blip r:embed="rId2"/>
          <a:srcRect t="24444" b="28889"/>
          <a:stretch/>
        </p:blipFill>
        <p:spPr>
          <a:xfrm>
            <a:off x="8655423" y="753228"/>
            <a:ext cx="1638759" cy="1080938"/>
          </a:xfrm>
          <a:prstGeom prst="rect">
            <a:avLst/>
          </a:prstGeom>
        </p:spPr>
      </p:pic>
      <p:pic>
        <p:nvPicPr>
          <p:cNvPr id="13" name="Inhaltsplatzhalter 12">
            <a:extLst>
              <a:ext uri="{FF2B5EF4-FFF2-40B4-BE49-F238E27FC236}">
                <a16:creationId xmlns:a16="http://schemas.microsoft.com/office/drawing/2014/main" id="{65C33A83-BC04-894A-3A7A-89A6AF240B3E}"/>
              </a:ext>
            </a:extLst>
          </p:cNvPr>
          <p:cNvPicPr>
            <a:picLocks noGrp="1" noChangeAspect="1"/>
          </p:cNvPicPr>
          <p:nvPr>
            <p:ph idx="1"/>
          </p:nvPr>
        </p:nvPicPr>
        <p:blipFill>
          <a:blip r:embed="rId3"/>
          <a:stretch>
            <a:fillRect/>
          </a:stretch>
        </p:blipFill>
        <p:spPr>
          <a:xfrm>
            <a:off x="16322040" y="7004119"/>
            <a:ext cx="628944" cy="628944"/>
          </a:xfrm>
        </p:spPr>
      </p:pic>
      <p:sp>
        <p:nvSpPr>
          <p:cNvPr id="14" name="Inhaltsplatzhalter 2">
            <a:extLst>
              <a:ext uri="{FF2B5EF4-FFF2-40B4-BE49-F238E27FC236}">
                <a16:creationId xmlns:a16="http://schemas.microsoft.com/office/drawing/2014/main" id="{42EEB743-35B0-C4F9-3C47-94BF3062D789}"/>
              </a:ext>
            </a:extLst>
          </p:cNvPr>
          <p:cNvSpPr txBox="1">
            <a:spLocks/>
          </p:cNvSpPr>
          <p:nvPr/>
        </p:nvSpPr>
        <p:spPr>
          <a:xfrm>
            <a:off x="680322" y="2336873"/>
            <a:ext cx="6123250" cy="35993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de-DE" dirty="0"/>
          </a:p>
          <a:p>
            <a:pPr marL="0" indent="0" algn="ctr">
              <a:buNone/>
            </a:pPr>
            <a:r>
              <a:rPr lang="de-DE" dirty="0"/>
              <a:t>Wir begrüßen unseren neuen Kegelbruder</a:t>
            </a:r>
          </a:p>
          <a:p>
            <a:pPr marL="0" indent="0" algn="ctr">
              <a:buNone/>
            </a:pPr>
            <a:endParaRPr lang="de-DE" dirty="0"/>
          </a:p>
          <a:p>
            <a:pPr marL="0" indent="0" algn="ctr">
              <a:buNone/>
            </a:pPr>
            <a:r>
              <a:rPr lang="de-DE" b="1" i="1" dirty="0"/>
              <a:t>Manuel Forstmann</a:t>
            </a:r>
          </a:p>
          <a:p>
            <a:pPr marL="0" indent="0" algn="ctr">
              <a:buNone/>
            </a:pPr>
            <a:endParaRPr lang="de-DE" dirty="0"/>
          </a:p>
          <a:p>
            <a:pPr marL="0" indent="0" algn="ctr">
              <a:buNone/>
            </a:pPr>
            <a:r>
              <a:rPr lang="de-DE" dirty="0"/>
              <a:t>Und verabschieden schweren Herzens</a:t>
            </a:r>
          </a:p>
          <a:p>
            <a:pPr marL="0" indent="0" algn="ctr">
              <a:buNone/>
            </a:pPr>
            <a:endParaRPr lang="de-DE" dirty="0"/>
          </a:p>
          <a:p>
            <a:pPr marL="0" indent="0" algn="ctr">
              <a:buNone/>
            </a:pPr>
            <a:r>
              <a:rPr lang="de-DE" b="1" i="1" dirty="0"/>
              <a:t>Stefan </a:t>
            </a:r>
            <a:r>
              <a:rPr lang="de-DE" b="1" i="1" dirty="0" err="1"/>
              <a:t>Jaske</a:t>
            </a:r>
            <a:r>
              <a:rPr lang="de-DE" b="1" i="1" dirty="0"/>
              <a:t> </a:t>
            </a:r>
          </a:p>
        </p:txBody>
      </p:sp>
      <p:sp>
        <p:nvSpPr>
          <p:cNvPr id="10" name="Rechteck 9">
            <a:extLst>
              <a:ext uri="{FF2B5EF4-FFF2-40B4-BE49-F238E27FC236}">
                <a16:creationId xmlns:a16="http://schemas.microsoft.com/office/drawing/2014/main" id="{10FFA016-FF48-2B4C-CF8F-8C0367E7BC8D}"/>
              </a:ext>
            </a:extLst>
          </p:cNvPr>
          <p:cNvSpPr/>
          <p:nvPr/>
        </p:nvSpPr>
        <p:spPr>
          <a:xfrm>
            <a:off x="10576560" y="1834166"/>
            <a:ext cx="1614543" cy="5023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03FF1D5-73A1-AC59-0BAE-A6B4F91BCA26}"/>
              </a:ext>
            </a:extLst>
          </p:cNvPr>
          <p:cNvSpPr/>
          <p:nvPr/>
        </p:nvSpPr>
        <p:spPr>
          <a:xfrm>
            <a:off x="8655424" y="1980285"/>
            <a:ext cx="1779948" cy="48777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10958B25-CB91-CE7C-D06E-3394C7950DA9}"/>
              </a:ext>
            </a:extLst>
          </p:cNvPr>
          <p:cNvPicPr>
            <a:picLocks noChangeAspect="1"/>
          </p:cNvPicPr>
          <p:nvPr/>
        </p:nvPicPr>
        <p:blipFill>
          <a:blip r:embed="rId4"/>
          <a:srcRect l="30222" t="14741" b="16815"/>
          <a:stretch/>
        </p:blipFill>
        <p:spPr>
          <a:xfrm rot="5400000">
            <a:off x="7984853" y="2650854"/>
            <a:ext cx="4877715" cy="3536577"/>
          </a:xfrm>
          <a:prstGeom prst="rect">
            <a:avLst/>
          </a:prstGeom>
          <a:ln cmpd="tri">
            <a:noFill/>
          </a:ln>
        </p:spPr>
      </p:pic>
    </p:spTree>
    <p:extLst>
      <p:ext uri="{BB962C8B-B14F-4D97-AF65-F5344CB8AC3E}">
        <p14:creationId xmlns:p14="http://schemas.microsoft.com/office/powerpoint/2010/main" val="295329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C54F-CC21-2DBE-3851-9E4182EE750E}"/>
            </a:ext>
          </a:extLst>
        </p:cNvPr>
        <p:cNvGrpSpPr/>
        <p:nvPr/>
      </p:nvGrpSpPr>
      <p:grpSpPr>
        <a:xfrm>
          <a:off x="0" y="0"/>
          <a:ext cx="0" cy="0"/>
          <a:chOff x="0" y="0"/>
          <a:chExt cx="0" cy="0"/>
        </a:xfrm>
      </p:grpSpPr>
      <p:sp>
        <p:nvSpPr>
          <p:cNvPr id="15" name="Richtungspfeil 14">
            <a:extLst>
              <a:ext uri="{FF2B5EF4-FFF2-40B4-BE49-F238E27FC236}">
                <a16:creationId xmlns:a16="http://schemas.microsoft.com/office/drawing/2014/main" id="{B23C09BF-4524-DB4D-A144-BB5144F6007D}"/>
              </a:ext>
            </a:extLst>
          </p:cNvPr>
          <p:cNvSpPr/>
          <p:nvPr/>
        </p:nvSpPr>
        <p:spPr>
          <a:xfrm rot="5400000">
            <a:off x="5353661" y="-1384201"/>
            <a:ext cx="1533049" cy="9065175"/>
          </a:xfrm>
          <a:prstGeom prst="homePlate">
            <a:avLst>
              <a:gd name="adj" fmla="val 100000"/>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316F8CC9-2810-3378-01AF-7728682613AD}"/>
              </a:ext>
            </a:extLst>
          </p:cNvPr>
          <p:cNvSpPr>
            <a:spLocks noGrp="1"/>
          </p:cNvSpPr>
          <p:nvPr>
            <p:ph type="title"/>
          </p:nvPr>
        </p:nvSpPr>
        <p:spPr/>
        <p:txBody>
          <a:bodyPr/>
          <a:lstStyle/>
          <a:p>
            <a:r>
              <a:rPr lang="de-DE" dirty="0"/>
              <a:t>Begrüßung</a:t>
            </a:r>
          </a:p>
        </p:txBody>
      </p:sp>
      <p:pic>
        <p:nvPicPr>
          <p:cNvPr id="4" name="Grafik 3">
            <a:extLst>
              <a:ext uri="{FF2B5EF4-FFF2-40B4-BE49-F238E27FC236}">
                <a16:creationId xmlns:a16="http://schemas.microsoft.com/office/drawing/2014/main" id="{293AFFD6-8A3D-E521-FDAA-5790504FE121}"/>
              </a:ext>
            </a:extLst>
          </p:cNvPr>
          <p:cNvPicPr>
            <a:picLocks noChangeAspect="1"/>
          </p:cNvPicPr>
          <p:nvPr/>
        </p:nvPicPr>
        <p:blipFill>
          <a:blip r:embed="rId2"/>
          <a:srcRect t="24444" b="28889"/>
          <a:stretch/>
        </p:blipFill>
        <p:spPr>
          <a:xfrm>
            <a:off x="8655423" y="753228"/>
            <a:ext cx="1638759" cy="1080938"/>
          </a:xfrm>
          <a:prstGeom prst="rect">
            <a:avLst/>
          </a:prstGeom>
        </p:spPr>
      </p:pic>
      <p:pic>
        <p:nvPicPr>
          <p:cNvPr id="7" name="Grafik 6">
            <a:extLst>
              <a:ext uri="{FF2B5EF4-FFF2-40B4-BE49-F238E27FC236}">
                <a16:creationId xmlns:a16="http://schemas.microsoft.com/office/drawing/2014/main" id="{5D33C816-C396-BF76-6634-1BC2F6397E0D}"/>
              </a:ext>
            </a:extLst>
          </p:cNvPr>
          <p:cNvPicPr>
            <a:picLocks noChangeAspect="1"/>
          </p:cNvPicPr>
          <p:nvPr/>
        </p:nvPicPr>
        <p:blipFill>
          <a:blip r:embed="rId3"/>
          <a:stretch>
            <a:fillRect/>
          </a:stretch>
        </p:blipFill>
        <p:spPr>
          <a:xfrm>
            <a:off x="3655201" y="4104101"/>
            <a:ext cx="2021918" cy="1440000"/>
          </a:xfrm>
          <a:prstGeom prst="rect">
            <a:avLst/>
          </a:prstGeom>
        </p:spPr>
      </p:pic>
      <p:pic>
        <p:nvPicPr>
          <p:cNvPr id="8" name="Grafik 7">
            <a:extLst>
              <a:ext uri="{FF2B5EF4-FFF2-40B4-BE49-F238E27FC236}">
                <a16:creationId xmlns:a16="http://schemas.microsoft.com/office/drawing/2014/main" id="{66330A7A-48A4-F200-8CB1-06BCB0D69DBD}"/>
              </a:ext>
            </a:extLst>
          </p:cNvPr>
          <p:cNvPicPr>
            <a:picLocks noChangeAspect="1"/>
          </p:cNvPicPr>
          <p:nvPr/>
        </p:nvPicPr>
        <p:blipFill>
          <a:blip r:embed="rId4"/>
          <a:stretch>
            <a:fillRect/>
          </a:stretch>
        </p:blipFill>
        <p:spPr>
          <a:xfrm>
            <a:off x="9413149" y="4088335"/>
            <a:ext cx="2155354" cy="1440000"/>
          </a:xfrm>
          <a:prstGeom prst="rect">
            <a:avLst/>
          </a:prstGeom>
        </p:spPr>
      </p:pic>
      <p:pic>
        <p:nvPicPr>
          <p:cNvPr id="9" name="Grafik 8">
            <a:extLst>
              <a:ext uri="{FF2B5EF4-FFF2-40B4-BE49-F238E27FC236}">
                <a16:creationId xmlns:a16="http://schemas.microsoft.com/office/drawing/2014/main" id="{D2623CC8-5375-C184-4E97-AFA7DC08E8FA}"/>
              </a:ext>
            </a:extLst>
          </p:cNvPr>
          <p:cNvPicPr>
            <a:picLocks noChangeAspect="1"/>
          </p:cNvPicPr>
          <p:nvPr/>
        </p:nvPicPr>
        <p:blipFill>
          <a:blip r:embed="rId5"/>
          <a:stretch>
            <a:fillRect/>
          </a:stretch>
        </p:blipFill>
        <p:spPr>
          <a:xfrm>
            <a:off x="485604" y="4104101"/>
            <a:ext cx="2203986" cy="1440000"/>
          </a:xfrm>
          <a:prstGeom prst="rect">
            <a:avLst/>
          </a:prstGeom>
        </p:spPr>
      </p:pic>
      <p:sp>
        <p:nvSpPr>
          <p:cNvPr id="11" name="Titel 1">
            <a:extLst>
              <a:ext uri="{FF2B5EF4-FFF2-40B4-BE49-F238E27FC236}">
                <a16:creationId xmlns:a16="http://schemas.microsoft.com/office/drawing/2014/main" id="{CFD5E1C8-E43A-4DDA-15F2-09659DED9E67}"/>
              </a:ext>
            </a:extLst>
          </p:cNvPr>
          <p:cNvSpPr txBox="1">
            <a:spLocks/>
          </p:cNvSpPr>
          <p:nvPr/>
        </p:nvSpPr>
        <p:spPr>
          <a:xfrm>
            <a:off x="485604" y="2348062"/>
            <a:ext cx="1108289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de-DE" b="1" dirty="0">
                <a:solidFill>
                  <a:schemeClr val="tx1"/>
                </a:solidFill>
              </a:rPr>
              <a:t>Wo bestellen wir?</a:t>
            </a:r>
          </a:p>
        </p:txBody>
      </p:sp>
      <p:sp>
        <p:nvSpPr>
          <p:cNvPr id="12" name="Rechteck 11">
            <a:extLst>
              <a:ext uri="{FF2B5EF4-FFF2-40B4-BE49-F238E27FC236}">
                <a16:creationId xmlns:a16="http://schemas.microsoft.com/office/drawing/2014/main" id="{B5B48FF2-0B54-5F00-BABB-A5133C15C129}"/>
              </a:ext>
            </a:extLst>
          </p:cNvPr>
          <p:cNvSpPr/>
          <p:nvPr/>
        </p:nvSpPr>
        <p:spPr>
          <a:xfrm>
            <a:off x="6679252" y="4104101"/>
            <a:ext cx="2021918" cy="144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10" name="Grafik 9">
            <a:extLst>
              <a:ext uri="{FF2B5EF4-FFF2-40B4-BE49-F238E27FC236}">
                <a16:creationId xmlns:a16="http://schemas.microsoft.com/office/drawing/2014/main" id="{D092294D-E2A6-A25F-9B43-70C6D79BF74F}"/>
              </a:ext>
            </a:extLst>
          </p:cNvPr>
          <p:cNvPicPr>
            <a:picLocks noChangeAspect="1"/>
          </p:cNvPicPr>
          <p:nvPr/>
        </p:nvPicPr>
        <p:blipFill>
          <a:blip r:embed="rId6"/>
          <a:srcRect/>
          <a:stretch/>
        </p:blipFill>
        <p:spPr>
          <a:xfrm>
            <a:off x="6970211" y="4088335"/>
            <a:ext cx="1440000" cy="1440000"/>
          </a:xfrm>
          <a:prstGeom prst="rect">
            <a:avLst/>
          </a:prstGeom>
        </p:spPr>
      </p:pic>
    </p:spTree>
    <p:extLst>
      <p:ext uri="{BB962C8B-B14F-4D97-AF65-F5344CB8AC3E}">
        <p14:creationId xmlns:p14="http://schemas.microsoft.com/office/powerpoint/2010/main" val="36092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037FC-D2A5-96EE-A153-1AF32EF4C796}"/>
            </a:ext>
          </a:extLst>
        </p:cNvPr>
        <p:cNvGrpSpPr/>
        <p:nvPr/>
      </p:nvGrpSpPr>
      <p:grpSpPr>
        <a:xfrm>
          <a:off x="0" y="0"/>
          <a:ext cx="0" cy="0"/>
          <a:chOff x="0" y="0"/>
          <a:chExt cx="0" cy="0"/>
        </a:xfrm>
      </p:grpSpPr>
      <p:sp>
        <p:nvSpPr>
          <p:cNvPr id="14" name="Rechteck 13">
            <a:extLst>
              <a:ext uri="{FF2B5EF4-FFF2-40B4-BE49-F238E27FC236}">
                <a16:creationId xmlns:a16="http://schemas.microsoft.com/office/drawing/2014/main" id="{0CCA24C2-2DEE-AEB5-9016-34BEDF87E211}"/>
              </a:ext>
            </a:extLst>
          </p:cNvPr>
          <p:cNvSpPr/>
          <p:nvPr/>
        </p:nvSpPr>
        <p:spPr>
          <a:xfrm>
            <a:off x="672299" y="2719709"/>
            <a:ext cx="11511679" cy="3902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17259A-AE8A-C653-792B-DEB788CADF6A}"/>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6EFEE9DB-2A4D-EC55-BD83-F8F9A125A498}"/>
              </a:ext>
            </a:extLst>
          </p:cNvPr>
          <p:cNvSpPr>
            <a:spLocks noGrp="1"/>
          </p:cNvSpPr>
          <p:nvPr>
            <p:ph idx="1"/>
          </p:nvPr>
        </p:nvSpPr>
        <p:spPr/>
        <p:txBody>
          <a:bodyPr>
            <a:normAutofit lnSpcReduction="10000"/>
          </a:bodyPr>
          <a:lstStyle/>
          <a:p>
            <a:r>
              <a:rPr lang="de-DE" dirty="0"/>
              <a:t>Begrüßung</a:t>
            </a:r>
          </a:p>
          <a:p>
            <a:r>
              <a:rPr lang="de-DE" dirty="0"/>
              <a:t>Rückblick – Generalversammlung 06.09.2024</a:t>
            </a:r>
          </a:p>
          <a:p>
            <a:r>
              <a:rPr lang="de-DE" dirty="0"/>
              <a:t>Vergabe Orden 2024</a:t>
            </a:r>
          </a:p>
          <a:p>
            <a:r>
              <a:rPr lang="de-DE" dirty="0"/>
              <a:t>Kassenbericht 2024</a:t>
            </a:r>
          </a:p>
          <a:p>
            <a:r>
              <a:rPr lang="de-DE" dirty="0"/>
              <a:t>Event Übersicht</a:t>
            </a:r>
          </a:p>
          <a:p>
            <a:r>
              <a:rPr lang="de-DE" dirty="0"/>
              <a:t>Terminplanung Generalversammlung 2025</a:t>
            </a:r>
          </a:p>
          <a:p>
            <a:r>
              <a:rPr lang="de-DE" dirty="0"/>
              <a:t>Diverse Themen</a:t>
            </a:r>
          </a:p>
          <a:p>
            <a:pPr lvl="1"/>
            <a:r>
              <a:rPr lang="de-DE" dirty="0"/>
              <a:t>Vorab eingereichte Themen</a:t>
            </a:r>
          </a:p>
          <a:p>
            <a:pPr lvl="1"/>
            <a:r>
              <a:rPr lang="de-DE" dirty="0"/>
              <a:t>Diskussionen neue Themen</a:t>
            </a:r>
          </a:p>
          <a:p>
            <a:pPr lvl="1"/>
            <a:endParaRPr lang="de-DE" dirty="0"/>
          </a:p>
        </p:txBody>
      </p:sp>
      <p:pic>
        <p:nvPicPr>
          <p:cNvPr id="4" name="Grafik 3">
            <a:extLst>
              <a:ext uri="{FF2B5EF4-FFF2-40B4-BE49-F238E27FC236}">
                <a16:creationId xmlns:a16="http://schemas.microsoft.com/office/drawing/2014/main" id="{848EA4C2-9957-1C75-1FC6-80E424CAB92A}"/>
              </a:ext>
            </a:extLst>
          </p:cNvPr>
          <p:cNvPicPr>
            <a:picLocks noChangeAspect="1"/>
          </p:cNvPicPr>
          <p:nvPr/>
        </p:nvPicPr>
        <p:blipFill>
          <a:blip r:embed="rId2"/>
          <a:srcRect t="24444" b="28889"/>
          <a:stretch/>
        </p:blipFill>
        <p:spPr>
          <a:xfrm>
            <a:off x="8655423" y="753228"/>
            <a:ext cx="1638759" cy="1080938"/>
          </a:xfrm>
          <a:prstGeom prst="rect">
            <a:avLst/>
          </a:prstGeom>
        </p:spPr>
      </p:pic>
      <p:cxnSp>
        <p:nvCxnSpPr>
          <p:cNvPr id="6" name="Gerade Verbindung 5">
            <a:extLst>
              <a:ext uri="{FF2B5EF4-FFF2-40B4-BE49-F238E27FC236}">
                <a16:creationId xmlns:a16="http://schemas.microsoft.com/office/drawing/2014/main" id="{20A5E9F7-E9CB-D52C-F0F1-FAE2CB3988C8}"/>
              </a:ext>
            </a:extLst>
          </p:cNvPr>
          <p:cNvCxnSpPr/>
          <p:nvPr/>
        </p:nvCxnSpPr>
        <p:spPr>
          <a:xfrm>
            <a:off x="680321" y="2695073"/>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7" name="Gerade Verbindung 6">
            <a:extLst>
              <a:ext uri="{FF2B5EF4-FFF2-40B4-BE49-F238E27FC236}">
                <a16:creationId xmlns:a16="http://schemas.microsoft.com/office/drawing/2014/main" id="{B0508E8F-D9F6-E707-2E81-97F2E1E3A270}"/>
              </a:ext>
            </a:extLst>
          </p:cNvPr>
          <p:cNvCxnSpPr/>
          <p:nvPr/>
        </p:nvCxnSpPr>
        <p:spPr>
          <a:xfrm>
            <a:off x="680321" y="3120189"/>
            <a:ext cx="1151167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Gerade Verbindung 7">
            <a:extLst>
              <a:ext uri="{FF2B5EF4-FFF2-40B4-BE49-F238E27FC236}">
                <a16:creationId xmlns:a16="http://schemas.microsoft.com/office/drawing/2014/main" id="{4E10FB3D-9CE6-E869-034C-8D9970B092B9}"/>
              </a:ext>
            </a:extLst>
          </p:cNvPr>
          <p:cNvCxnSpPr/>
          <p:nvPr/>
        </p:nvCxnSpPr>
        <p:spPr>
          <a:xfrm>
            <a:off x="680321" y="3561347"/>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9" name="Gerade Verbindung 8">
            <a:extLst>
              <a:ext uri="{FF2B5EF4-FFF2-40B4-BE49-F238E27FC236}">
                <a16:creationId xmlns:a16="http://schemas.microsoft.com/office/drawing/2014/main" id="{2CD77940-C08D-B455-733F-FAFBF52A7F55}"/>
              </a:ext>
            </a:extLst>
          </p:cNvPr>
          <p:cNvCxnSpPr/>
          <p:nvPr/>
        </p:nvCxnSpPr>
        <p:spPr>
          <a:xfrm>
            <a:off x="680321" y="3986463"/>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F72B696C-CE47-58AF-F811-35EEC632B1E7}"/>
              </a:ext>
            </a:extLst>
          </p:cNvPr>
          <p:cNvCxnSpPr/>
          <p:nvPr/>
        </p:nvCxnSpPr>
        <p:spPr>
          <a:xfrm>
            <a:off x="680321" y="2304789"/>
            <a:ext cx="1151167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 name="Gerade Verbindung 10">
            <a:extLst>
              <a:ext uri="{FF2B5EF4-FFF2-40B4-BE49-F238E27FC236}">
                <a16:creationId xmlns:a16="http://schemas.microsoft.com/office/drawing/2014/main" id="{073E3D92-519A-EB5C-BD1C-286B28195895}"/>
              </a:ext>
            </a:extLst>
          </p:cNvPr>
          <p:cNvCxnSpPr/>
          <p:nvPr/>
        </p:nvCxnSpPr>
        <p:spPr>
          <a:xfrm>
            <a:off x="672300" y="4395537"/>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2" name="Gerade Verbindung 11">
            <a:extLst>
              <a:ext uri="{FF2B5EF4-FFF2-40B4-BE49-F238E27FC236}">
                <a16:creationId xmlns:a16="http://schemas.microsoft.com/office/drawing/2014/main" id="{113AB3EE-792B-A5ED-3B52-57ABCB2B0E4E}"/>
              </a:ext>
            </a:extLst>
          </p:cNvPr>
          <p:cNvCxnSpPr/>
          <p:nvPr/>
        </p:nvCxnSpPr>
        <p:spPr>
          <a:xfrm>
            <a:off x="680321" y="4836695"/>
            <a:ext cx="11511679" cy="0"/>
          </a:xfrm>
          <a:prstGeom prst="line">
            <a:avLst/>
          </a:prstGeom>
        </p:spPr>
        <p:style>
          <a:lnRef idx="3">
            <a:schemeClr val="dk1"/>
          </a:lnRef>
          <a:fillRef idx="0">
            <a:schemeClr val="dk1"/>
          </a:fillRef>
          <a:effectRef idx="2">
            <a:schemeClr val="dk1"/>
          </a:effectRef>
          <a:fontRef idx="minor">
            <a:schemeClr val="tx1"/>
          </a:fontRef>
        </p:style>
      </p:cxnSp>
      <p:cxnSp>
        <p:nvCxnSpPr>
          <p:cNvPr id="13" name="Gerade Verbindung 12">
            <a:extLst>
              <a:ext uri="{FF2B5EF4-FFF2-40B4-BE49-F238E27FC236}">
                <a16:creationId xmlns:a16="http://schemas.microsoft.com/office/drawing/2014/main" id="{0F672BC7-B5DF-1EB3-D638-456E6334C6EC}"/>
              </a:ext>
            </a:extLst>
          </p:cNvPr>
          <p:cNvCxnSpPr/>
          <p:nvPr/>
        </p:nvCxnSpPr>
        <p:spPr>
          <a:xfrm>
            <a:off x="672300" y="5936189"/>
            <a:ext cx="11511679" cy="0"/>
          </a:xfrm>
          <a:prstGeom prst="line">
            <a:avLst/>
          </a:prstGeom>
        </p:spPr>
        <p:style>
          <a:lnRef idx="3">
            <a:schemeClr val="dk1"/>
          </a:lnRef>
          <a:fillRef idx="0">
            <a:schemeClr val="dk1"/>
          </a:fillRef>
          <a:effectRef idx="2">
            <a:schemeClr val="dk1"/>
          </a:effectRef>
          <a:fontRef idx="minor">
            <a:schemeClr val="tx1"/>
          </a:fontRef>
        </p:style>
      </p:cxnSp>
      <p:pic>
        <p:nvPicPr>
          <p:cNvPr id="5" name="Grafik 4">
            <a:extLst>
              <a:ext uri="{FF2B5EF4-FFF2-40B4-BE49-F238E27FC236}">
                <a16:creationId xmlns:a16="http://schemas.microsoft.com/office/drawing/2014/main" id="{CDCC4FAB-A73D-486C-FEFD-E723C23D452F}"/>
              </a:ext>
            </a:extLst>
          </p:cNvPr>
          <p:cNvPicPr>
            <a:picLocks noChangeAspect="1"/>
          </p:cNvPicPr>
          <p:nvPr/>
        </p:nvPicPr>
        <p:blipFill>
          <a:blip r:embed="rId3"/>
          <a:srcRect l="47222"/>
          <a:stretch/>
        </p:blipFill>
        <p:spPr>
          <a:xfrm>
            <a:off x="10762836" y="2181250"/>
            <a:ext cx="476244" cy="602532"/>
          </a:xfrm>
          <a:prstGeom prst="rect">
            <a:avLst/>
          </a:prstGeom>
        </p:spPr>
      </p:pic>
    </p:spTree>
    <p:extLst>
      <p:ext uri="{BB962C8B-B14F-4D97-AF65-F5344CB8AC3E}">
        <p14:creationId xmlns:p14="http://schemas.microsoft.com/office/powerpoint/2010/main" val="279441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73B57-0113-3B3F-4F03-951E0AA200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8FBECC-1D71-4A40-1733-0A885BCFD81B}"/>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8554BEDC-DE39-A13B-2EFE-5C646C3D73B8}"/>
              </a:ext>
            </a:extLst>
          </p:cNvPr>
          <p:cNvPicPr>
            <a:picLocks noChangeAspect="1"/>
          </p:cNvPicPr>
          <p:nvPr/>
        </p:nvPicPr>
        <p:blipFill>
          <a:blip r:embed="rId2"/>
          <a:srcRect t="24444" b="28889"/>
          <a:stretch/>
        </p:blipFill>
        <p:spPr>
          <a:xfrm>
            <a:off x="8655423" y="753228"/>
            <a:ext cx="1638759" cy="1080938"/>
          </a:xfrm>
          <a:prstGeom prst="rect">
            <a:avLst/>
          </a:prstGeom>
        </p:spPr>
      </p:pic>
      <p:graphicFrame>
        <p:nvGraphicFramePr>
          <p:cNvPr id="5" name="Tabelle 4">
            <a:extLst>
              <a:ext uri="{FF2B5EF4-FFF2-40B4-BE49-F238E27FC236}">
                <a16:creationId xmlns:a16="http://schemas.microsoft.com/office/drawing/2014/main" id="{B0F193BA-14A6-2EB8-5F6F-BB2F58BB8850}"/>
              </a:ext>
            </a:extLst>
          </p:cNvPr>
          <p:cNvGraphicFramePr>
            <a:graphicFrameLocks noGrp="1"/>
          </p:cNvGraphicFramePr>
          <p:nvPr>
            <p:extLst>
              <p:ext uri="{D42A27DB-BD31-4B8C-83A1-F6EECF244321}">
                <p14:modId xmlns:p14="http://schemas.microsoft.com/office/powerpoint/2010/main" val="1634900270"/>
              </p:ext>
            </p:extLst>
          </p:nvPr>
        </p:nvGraphicFramePr>
        <p:xfrm>
          <a:off x="284673" y="2122149"/>
          <a:ext cx="11878568" cy="4140200"/>
        </p:xfrm>
        <a:graphic>
          <a:graphicData uri="http://schemas.openxmlformats.org/drawingml/2006/table">
            <a:tbl>
              <a:tblPr firstRow="1" bandRow="1">
                <a:tableStyleId>{5C22544A-7EE6-4342-B048-85BDC9FD1C3A}</a:tableStyleId>
              </a:tblPr>
              <a:tblGrid>
                <a:gridCol w="10136036">
                  <a:extLst>
                    <a:ext uri="{9D8B030D-6E8A-4147-A177-3AD203B41FA5}">
                      <a16:colId xmlns:a16="http://schemas.microsoft.com/office/drawing/2014/main" val="2991968058"/>
                    </a:ext>
                  </a:extLst>
                </a:gridCol>
                <a:gridCol w="1742532">
                  <a:extLst>
                    <a:ext uri="{9D8B030D-6E8A-4147-A177-3AD203B41FA5}">
                      <a16:colId xmlns:a16="http://schemas.microsoft.com/office/drawing/2014/main" val="874853118"/>
                    </a:ext>
                  </a:extLst>
                </a:gridCol>
              </a:tblGrid>
              <a:tr h="370840">
                <a:tc>
                  <a:txBody>
                    <a:bodyPr/>
                    <a:lstStyle/>
                    <a:p>
                      <a:r>
                        <a:rPr lang="de-DE" b="1" u="sng" dirty="0"/>
                        <a:t>Orden</a:t>
                      </a:r>
                    </a:p>
                  </a:txBody>
                  <a:tcPr/>
                </a:tc>
                <a:tc>
                  <a:txBody>
                    <a:bodyPr/>
                    <a:lstStyle/>
                    <a:p>
                      <a:r>
                        <a:rPr lang="de-DE" dirty="0"/>
                        <a:t>Entscheidung:</a:t>
                      </a:r>
                    </a:p>
                  </a:txBody>
                  <a:tcPr/>
                </a:tc>
                <a:extLst>
                  <a:ext uri="{0D108BD9-81ED-4DB2-BD59-A6C34878D82A}">
                    <a16:rowId xmlns:a16="http://schemas.microsoft.com/office/drawing/2014/main" val="3315243707"/>
                  </a:ext>
                </a:extLst>
              </a:tr>
              <a:tr h="370840">
                <a:tc>
                  <a:txBody>
                    <a:bodyPr/>
                    <a:lstStyle/>
                    <a:p>
                      <a:r>
                        <a:rPr lang="de-DE" dirty="0"/>
                        <a:t>Dauerorden z.B. aus Ämtern dauerhaft anfertigen ?</a:t>
                      </a:r>
                    </a:p>
                  </a:txBody>
                  <a:tcPr/>
                </a:tc>
                <a:tc>
                  <a:txBody>
                    <a:bodyPr/>
                    <a:lstStyle/>
                    <a:p>
                      <a:r>
                        <a:rPr lang="de-DE" dirty="0"/>
                        <a:t>2 Ja, 6 Nein</a:t>
                      </a:r>
                    </a:p>
                  </a:txBody>
                  <a:tcPr/>
                </a:tc>
                <a:extLst>
                  <a:ext uri="{0D108BD9-81ED-4DB2-BD59-A6C34878D82A}">
                    <a16:rowId xmlns:a16="http://schemas.microsoft.com/office/drawing/2014/main" val="1710925145"/>
                  </a:ext>
                </a:extLst>
              </a:tr>
              <a:tr h="370840">
                <a:tc>
                  <a:txBody>
                    <a:bodyPr/>
                    <a:lstStyle/>
                    <a:p>
                      <a:r>
                        <a:rPr lang="de-DE" dirty="0"/>
                        <a:t>Temporäre Orden z.B. Klingelkönig werden angefertigt.</a:t>
                      </a:r>
                    </a:p>
                    <a:p>
                      <a:pPr marL="285750" indent="-285750">
                        <a:buFont typeface="Arial" panose="020B0604020202020204" pitchFamily="34" charset="0"/>
                        <a:buChar char="•"/>
                      </a:pPr>
                      <a:r>
                        <a:rPr lang="de-DE" sz="1200" dirty="0"/>
                        <a:t>Kegelkönig</a:t>
                      </a:r>
                    </a:p>
                    <a:p>
                      <a:pPr marL="285750" indent="-285750">
                        <a:buFont typeface="Arial" panose="020B0604020202020204" pitchFamily="34" charset="0"/>
                        <a:buChar char="•"/>
                      </a:pPr>
                      <a:r>
                        <a:rPr lang="de-DE" sz="1200" dirty="0"/>
                        <a:t>Pumpenkönig</a:t>
                      </a:r>
                    </a:p>
                    <a:p>
                      <a:pPr marL="285750" indent="-285750">
                        <a:buFont typeface="Arial" panose="020B0604020202020204" pitchFamily="34" charset="0"/>
                        <a:buChar char="•"/>
                      </a:pPr>
                      <a:r>
                        <a:rPr lang="de-DE" sz="1200" dirty="0"/>
                        <a:t>Klingelkönig</a:t>
                      </a:r>
                    </a:p>
                    <a:p>
                      <a:pPr marL="285750" indent="-285750">
                        <a:buFont typeface="Arial" panose="020B0604020202020204" pitchFamily="34" charset="0"/>
                        <a:buChar char="•"/>
                      </a:pPr>
                      <a:r>
                        <a:rPr lang="de-DE" sz="1200" dirty="0"/>
                        <a:t>Ninja-König</a:t>
                      </a:r>
                    </a:p>
                  </a:txBody>
                  <a:tcPr/>
                </a:tc>
                <a:tc>
                  <a:txBody>
                    <a:bodyPr/>
                    <a:lstStyle/>
                    <a:p>
                      <a:r>
                        <a:rPr lang="de-DE" dirty="0"/>
                        <a:t>7 Ja, 1 Nein</a:t>
                      </a:r>
                    </a:p>
                  </a:txBody>
                  <a:tcPr/>
                </a:tc>
                <a:extLst>
                  <a:ext uri="{0D108BD9-81ED-4DB2-BD59-A6C34878D82A}">
                    <a16:rowId xmlns:a16="http://schemas.microsoft.com/office/drawing/2014/main" val="2440395813"/>
                  </a:ext>
                </a:extLst>
              </a:tr>
              <a:tr h="370840">
                <a:tc>
                  <a:txBody>
                    <a:bodyPr/>
                    <a:lstStyle/>
                    <a:p>
                      <a:r>
                        <a:rPr lang="de-DE" dirty="0"/>
                        <a:t>Temporäre Orden müssen beim "Weitergeben" getragen werden?</a:t>
                      </a:r>
                    </a:p>
                  </a:txBody>
                  <a:tcPr/>
                </a:tc>
                <a:tc>
                  <a:txBody>
                    <a:bodyPr/>
                    <a:lstStyle/>
                    <a:p>
                      <a:r>
                        <a:rPr lang="de-DE" dirty="0"/>
                        <a:t>2 Ja, 6 Nein</a:t>
                      </a:r>
                    </a:p>
                  </a:txBody>
                  <a:tcPr/>
                </a:tc>
                <a:extLst>
                  <a:ext uri="{0D108BD9-81ED-4DB2-BD59-A6C34878D82A}">
                    <a16:rowId xmlns:a16="http://schemas.microsoft.com/office/drawing/2014/main" val="3442914175"/>
                  </a:ext>
                </a:extLst>
              </a:tr>
              <a:tr h="370840">
                <a:tc>
                  <a:txBody>
                    <a:bodyPr/>
                    <a:lstStyle/>
                    <a:p>
                      <a:r>
                        <a:rPr lang="de-DE" dirty="0"/>
                        <a:t>Jahres-Orden Kegelkönig &amp; Klingelkönig sollen angefertigt werden.</a:t>
                      </a:r>
                    </a:p>
                  </a:txBody>
                  <a:tcPr/>
                </a:tc>
                <a:tc>
                  <a:txBody>
                    <a:bodyPr/>
                    <a:lstStyle/>
                    <a:p>
                      <a:r>
                        <a:rPr lang="de-DE" dirty="0"/>
                        <a:t>7 Ja, 1 Nein</a:t>
                      </a:r>
                    </a:p>
                  </a:txBody>
                  <a:tcPr/>
                </a:tc>
                <a:extLst>
                  <a:ext uri="{0D108BD9-81ED-4DB2-BD59-A6C34878D82A}">
                    <a16:rowId xmlns:a16="http://schemas.microsoft.com/office/drawing/2014/main" val="1981344702"/>
                  </a:ext>
                </a:extLst>
              </a:tr>
              <a:tr h="370840">
                <a:tc>
                  <a:txBody>
                    <a:bodyPr/>
                    <a:lstStyle/>
                    <a:p>
                      <a:r>
                        <a:rPr lang="de-DE" dirty="0"/>
                        <a:t>Jahres-Orden sollen zu Pflichtveranstaltungen getragen werden?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Ja, 6 Nein</a:t>
                      </a:r>
                    </a:p>
                  </a:txBody>
                  <a:tcPr/>
                </a:tc>
                <a:extLst>
                  <a:ext uri="{0D108BD9-81ED-4DB2-BD59-A6C34878D82A}">
                    <a16:rowId xmlns:a16="http://schemas.microsoft.com/office/drawing/2014/main" val="2162637251"/>
                  </a:ext>
                </a:extLst>
              </a:tr>
              <a:tr h="370840">
                <a:tc>
                  <a:txBody>
                    <a:bodyPr/>
                    <a:lstStyle/>
                    <a:p>
                      <a:r>
                        <a:rPr lang="de-DE" dirty="0"/>
                        <a:t>Farben:</a:t>
                      </a:r>
                    </a:p>
                    <a:p>
                      <a:r>
                        <a:rPr lang="de-DE" sz="1800" b="0" i="0" kern="1200" dirty="0">
                          <a:solidFill>
                            <a:schemeClr val="dk1"/>
                          </a:solidFill>
                          <a:effectLst/>
                          <a:latin typeface="+mn-lt"/>
                          <a:ea typeface="+mn-ea"/>
                          <a:cs typeface="+mn-cs"/>
                        </a:rPr>
                        <a:t>Temporäre Variante 4: Hintergrund: Schwarz, Lorbeerkranz: Silber, Motiv: Gold</a:t>
                      </a:r>
                    </a:p>
                    <a:p>
                      <a:endParaRPr lang="de-DE" sz="1800" b="0" i="0" kern="1200" dirty="0">
                        <a:solidFill>
                          <a:schemeClr val="dk1"/>
                        </a:solidFill>
                        <a:effectLst/>
                        <a:latin typeface="+mn-lt"/>
                        <a:ea typeface="+mn-ea"/>
                        <a:cs typeface="+mn-cs"/>
                      </a:endParaRPr>
                    </a:p>
                    <a:p>
                      <a:r>
                        <a:rPr lang="de-DE" dirty="0"/>
                        <a:t>Jahres Variante 1: Hintergrund: Schwarz, Lorbeerkranz: Gold, Motiv: Orange</a:t>
                      </a:r>
                    </a:p>
                  </a:txBody>
                  <a:tcPr/>
                </a:tc>
                <a:tc>
                  <a:txBody>
                    <a:bodyPr/>
                    <a:lstStyle/>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dk1"/>
                          </a:solidFill>
                          <a:effectLst/>
                          <a:latin typeface="+mn-lt"/>
                          <a:ea typeface="+mn-ea"/>
                          <a:cs typeface="+mn-cs"/>
                        </a:rPr>
                        <a:t>5 Ja, 3 Nein </a:t>
                      </a:r>
                    </a:p>
                    <a:p>
                      <a:endParaRPr lang="de-DE" dirty="0"/>
                    </a:p>
                    <a:p>
                      <a:r>
                        <a:rPr lang="de-DE" dirty="0"/>
                        <a:t>8 Ja</a:t>
                      </a:r>
                    </a:p>
                  </a:txBody>
                  <a:tcPr/>
                </a:tc>
                <a:extLst>
                  <a:ext uri="{0D108BD9-81ED-4DB2-BD59-A6C34878D82A}">
                    <a16:rowId xmlns:a16="http://schemas.microsoft.com/office/drawing/2014/main" val="1763648300"/>
                  </a:ext>
                </a:extLst>
              </a:tr>
            </a:tbl>
          </a:graphicData>
        </a:graphic>
      </p:graphicFrame>
    </p:spTree>
    <p:extLst>
      <p:ext uri="{BB962C8B-B14F-4D97-AF65-F5344CB8AC3E}">
        <p14:creationId xmlns:p14="http://schemas.microsoft.com/office/powerpoint/2010/main" val="62920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FBDB5-76D4-1DCC-E995-996661AD2FF4}"/>
            </a:ext>
          </a:extLst>
        </p:cNvPr>
        <p:cNvGrpSpPr/>
        <p:nvPr/>
      </p:nvGrpSpPr>
      <p:grpSpPr>
        <a:xfrm>
          <a:off x="0" y="0"/>
          <a:ext cx="0" cy="0"/>
          <a:chOff x="0" y="0"/>
          <a:chExt cx="0" cy="0"/>
        </a:xfrm>
      </p:grpSpPr>
      <p:sp>
        <p:nvSpPr>
          <p:cNvPr id="28" name="Richtungspfeil 27">
            <a:extLst>
              <a:ext uri="{FF2B5EF4-FFF2-40B4-BE49-F238E27FC236}">
                <a16:creationId xmlns:a16="http://schemas.microsoft.com/office/drawing/2014/main" id="{A8FC6D54-B03B-90B2-A3CD-E7862E390F1D}"/>
              </a:ext>
            </a:extLst>
          </p:cNvPr>
          <p:cNvSpPr/>
          <p:nvPr/>
        </p:nvSpPr>
        <p:spPr>
          <a:xfrm>
            <a:off x="207034" y="2913255"/>
            <a:ext cx="11619781" cy="2566263"/>
          </a:xfrm>
          <a:prstGeom prst="homePlate">
            <a:avLst/>
          </a:prstGeom>
          <a:gradFill flip="none" rotWithShape="1">
            <a:gsLst>
              <a:gs pos="100000">
                <a:schemeClr val="bg1"/>
              </a:gs>
              <a:gs pos="0">
                <a:schemeClr val="bg1"/>
              </a:gs>
              <a:gs pos="100000">
                <a:schemeClr val="tx1"/>
              </a:gs>
              <a:gs pos="100000">
                <a:schemeClr val="tx1"/>
              </a:gs>
            </a:gsLst>
            <a:lin ang="0" scaled="0"/>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C132D343-D7A9-F250-40CB-F1E788BD0E21}"/>
              </a:ext>
            </a:extLst>
          </p:cNvPr>
          <p:cNvSpPr>
            <a:spLocks noGrp="1"/>
          </p:cNvSpPr>
          <p:nvPr>
            <p:ph type="title"/>
          </p:nvPr>
        </p:nvSpPr>
        <p:spPr/>
        <p:txBody>
          <a:bodyPr/>
          <a:lstStyle/>
          <a:p>
            <a:r>
              <a:rPr lang="de-DE" dirty="0"/>
              <a:t>Rückblick – Generalversammlung 2024</a:t>
            </a:r>
          </a:p>
        </p:txBody>
      </p:sp>
      <p:pic>
        <p:nvPicPr>
          <p:cNvPr id="4" name="Grafik 3">
            <a:extLst>
              <a:ext uri="{FF2B5EF4-FFF2-40B4-BE49-F238E27FC236}">
                <a16:creationId xmlns:a16="http://schemas.microsoft.com/office/drawing/2014/main" id="{8E40E56F-68CA-5800-2122-23DD5E1939E6}"/>
              </a:ext>
            </a:extLst>
          </p:cNvPr>
          <p:cNvPicPr>
            <a:picLocks noChangeAspect="1"/>
          </p:cNvPicPr>
          <p:nvPr/>
        </p:nvPicPr>
        <p:blipFill>
          <a:blip r:embed="rId2"/>
          <a:srcRect t="24444" b="28889"/>
          <a:stretch/>
        </p:blipFill>
        <p:spPr>
          <a:xfrm>
            <a:off x="8655423" y="753228"/>
            <a:ext cx="1638759" cy="1080938"/>
          </a:xfrm>
          <a:prstGeom prst="rect">
            <a:avLst/>
          </a:prstGeom>
        </p:spPr>
      </p:pic>
      <p:pic>
        <p:nvPicPr>
          <p:cNvPr id="8" name="Grafik 7">
            <a:extLst>
              <a:ext uri="{FF2B5EF4-FFF2-40B4-BE49-F238E27FC236}">
                <a16:creationId xmlns:a16="http://schemas.microsoft.com/office/drawing/2014/main" id="{C4C7AAC1-D6E2-8040-0447-CC389EB3F9F1}"/>
              </a:ext>
            </a:extLst>
          </p:cNvPr>
          <p:cNvPicPr>
            <a:picLocks noChangeAspect="1"/>
          </p:cNvPicPr>
          <p:nvPr/>
        </p:nvPicPr>
        <p:blipFill>
          <a:blip r:embed="rId3"/>
          <a:stretch>
            <a:fillRect/>
          </a:stretch>
        </p:blipFill>
        <p:spPr>
          <a:xfrm>
            <a:off x="7584910" y="2943736"/>
            <a:ext cx="1800000" cy="1800000"/>
          </a:xfrm>
          <a:prstGeom prst="rect">
            <a:avLst/>
          </a:prstGeom>
        </p:spPr>
      </p:pic>
      <p:pic>
        <p:nvPicPr>
          <p:cNvPr id="12" name="Grafik 11">
            <a:extLst>
              <a:ext uri="{FF2B5EF4-FFF2-40B4-BE49-F238E27FC236}">
                <a16:creationId xmlns:a16="http://schemas.microsoft.com/office/drawing/2014/main" id="{A5278611-FE59-7C2B-F198-1DEBB312CCFA}"/>
              </a:ext>
            </a:extLst>
          </p:cNvPr>
          <p:cNvPicPr>
            <a:picLocks noChangeAspect="1"/>
          </p:cNvPicPr>
          <p:nvPr/>
        </p:nvPicPr>
        <p:blipFill>
          <a:blip r:embed="rId4"/>
          <a:stretch>
            <a:fillRect/>
          </a:stretch>
        </p:blipFill>
        <p:spPr>
          <a:xfrm>
            <a:off x="5189596" y="2943736"/>
            <a:ext cx="1800000" cy="1800000"/>
          </a:xfrm>
          <a:prstGeom prst="rect">
            <a:avLst/>
          </a:prstGeom>
        </p:spPr>
      </p:pic>
      <p:pic>
        <p:nvPicPr>
          <p:cNvPr id="16" name="Grafik 15">
            <a:extLst>
              <a:ext uri="{FF2B5EF4-FFF2-40B4-BE49-F238E27FC236}">
                <a16:creationId xmlns:a16="http://schemas.microsoft.com/office/drawing/2014/main" id="{93EBF966-3C03-31AF-45D8-7DC5CB0763B9}"/>
              </a:ext>
            </a:extLst>
          </p:cNvPr>
          <p:cNvPicPr>
            <a:picLocks noChangeAspect="1"/>
          </p:cNvPicPr>
          <p:nvPr/>
        </p:nvPicPr>
        <p:blipFill>
          <a:blip r:embed="rId5"/>
          <a:stretch>
            <a:fillRect/>
          </a:stretch>
        </p:blipFill>
        <p:spPr>
          <a:xfrm>
            <a:off x="2794282" y="2943736"/>
            <a:ext cx="1800000" cy="1800000"/>
          </a:xfrm>
          <a:prstGeom prst="rect">
            <a:avLst/>
          </a:prstGeom>
        </p:spPr>
      </p:pic>
      <p:pic>
        <p:nvPicPr>
          <p:cNvPr id="24" name="Grafik 23">
            <a:extLst>
              <a:ext uri="{FF2B5EF4-FFF2-40B4-BE49-F238E27FC236}">
                <a16:creationId xmlns:a16="http://schemas.microsoft.com/office/drawing/2014/main" id="{DA77B232-1252-A9D0-87D6-091F96FC8A4E}"/>
              </a:ext>
            </a:extLst>
          </p:cNvPr>
          <p:cNvPicPr>
            <a:picLocks noChangeAspect="1"/>
          </p:cNvPicPr>
          <p:nvPr/>
        </p:nvPicPr>
        <p:blipFill>
          <a:blip r:embed="rId6"/>
          <a:stretch>
            <a:fillRect/>
          </a:stretch>
        </p:blipFill>
        <p:spPr>
          <a:xfrm>
            <a:off x="398968" y="2943736"/>
            <a:ext cx="1800000" cy="1800000"/>
          </a:xfrm>
          <a:prstGeom prst="rect">
            <a:avLst/>
          </a:prstGeom>
        </p:spPr>
      </p:pic>
      <p:sp>
        <p:nvSpPr>
          <p:cNvPr id="30" name="Textfeld 29">
            <a:extLst>
              <a:ext uri="{FF2B5EF4-FFF2-40B4-BE49-F238E27FC236}">
                <a16:creationId xmlns:a16="http://schemas.microsoft.com/office/drawing/2014/main" id="{A6C5B840-9E17-1B30-C7F0-1E16D99387E8}"/>
              </a:ext>
            </a:extLst>
          </p:cNvPr>
          <p:cNvSpPr txBox="1"/>
          <p:nvPr/>
        </p:nvSpPr>
        <p:spPr>
          <a:xfrm>
            <a:off x="9591897" y="3974200"/>
            <a:ext cx="2027930" cy="369332"/>
          </a:xfrm>
          <a:prstGeom prst="rect">
            <a:avLst/>
          </a:prstGeom>
          <a:noFill/>
        </p:spPr>
        <p:txBody>
          <a:bodyPr wrap="square" rtlCol="0">
            <a:spAutoFit/>
          </a:bodyPr>
          <a:lstStyle/>
          <a:p>
            <a:pPr algn="r"/>
            <a:r>
              <a:rPr lang="de-DE" dirty="0"/>
              <a:t>Temporäre-Orden</a:t>
            </a:r>
          </a:p>
        </p:txBody>
      </p:sp>
      <p:sp>
        <p:nvSpPr>
          <p:cNvPr id="32" name="Textfeld 31">
            <a:extLst>
              <a:ext uri="{FF2B5EF4-FFF2-40B4-BE49-F238E27FC236}">
                <a16:creationId xmlns:a16="http://schemas.microsoft.com/office/drawing/2014/main" id="{0087F460-EFFF-AD03-B491-859C9BCE05EC}"/>
              </a:ext>
            </a:extLst>
          </p:cNvPr>
          <p:cNvSpPr txBox="1"/>
          <p:nvPr/>
        </p:nvSpPr>
        <p:spPr>
          <a:xfrm>
            <a:off x="398968" y="4863667"/>
            <a:ext cx="1800000" cy="369332"/>
          </a:xfrm>
          <a:prstGeom prst="rect">
            <a:avLst/>
          </a:prstGeom>
          <a:noFill/>
        </p:spPr>
        <p:txBody>
          <a:bodyPr wrap="square" rtlCol="0">
            <a:spAutoFit/>
          </a:bodyPr>
          <a:lstStyle/>
          <a:p>
            <a:pPr algn="ctr"/>
            <a:r>
              <a:rPr lang="de-DE" dirty="0"/>
              <a:t>Pumpenkönig</a:t>
            </a:r>
          </a:p>
        </p:txBody>
      </p:sp>
      <p:sp>
        <p:nvSpPr>
          <p:cNvPr id="33" name="Textfeld 32">
            <a:extLst>
              <a:ext uri="{FF2B5EF4-FFF2-40B4-BE49-F238E27FC236}">
                <a16:creationId xmlns:a16="http://schemas.microsoft.com/office/drawing/2014/main" id="{14CC1F09-F9DC-837B-3E33-9827B1052EF7}"/>
              </a:ext>
            </a:extLst>
          </p:cNvPr>
          <p:cNvSpPr txBox="1"/>
          <p:nvPr/>
        </p:nvSpPr>
        <p:spPr>
          <a:xfrm>
            <a:off x="2794282" y="4863667"/>
            <a:ext cx="1800000" cy="369332"/>
          </a:xfrm>
          <a:prstGeom prst="rect">
            <a:avLst/>
          </a:prstGeom>
          <a:noFill/>
        </p:spPr>
        <p:txBody>
          <a:bodyPr wrap="square" rtlCol="0">
            <a:spAutoFit/>
          </a:bodyPr>
          <a:lstStyle/>
          <a:p>
            <a:pPr algn="ctr"/>
            <a:r>
              <a:rPr lang="de-DE" dirty="0"/>
              <a:t>Ninja</a:t>
            </a:r>
          </a:p>
        </p:txBody>
      </p:sp>
      <p:sp>
        <p:nvSpPr>
          <p:cNvPr id="34" name="Textfeld 33">
            <a:extLst>
              <a:ext uri="{FF2B5EF4-FFF2-40B4-BE49-F238E27FC236}">
                <a16:creationId xmlns:a16="http://schemas.microsoft.com/office/drawing/2014/main" id="{7AD8F31B-9CAB-3ADF-FEED-0D6F370FB8D9}"/>
              </a:ext>
            </a:extLst>
          </p:cNvPr>
          <p:cNvSpPr txBox="1"/>
          <p:nvPr/>
        </p:nvSpPr>
        <p:spPr>
          <a:xfrm>
            <a:off x="5189596" y="4863667"/>
            <a:ext cx="1800000" cy="369332"/>
          </a:xfrm>
          <a:prstGeom prst="rect">
            <a:avLst/>
          </a:prstGeom>
          <a:noFill/>
        </p:spPr>
        <p:txBody>
          <a:bodyPr wrap="square" rtlCol="0">
            <a:spAutoFit/>
          </a:bodyPr>
          <a:lstStyle/>
          <a:p>
            <a:pPr algn="ctr"/>
            <a:r>
              <a:rPr lang="de-DE" dirty="0"/>
              <a:t>Klingelkönig</a:t>
            </a:r>
          </a:p>
        </p:txBody>
      </p:sp>
      <p:sp>
        <p:nvSpPr>
          <p:cNvPr id="35" name="Textfeld 34">
            <a:extLst>
              <a:ext uri="{FF2B5EF4-FFF2-40B4-BE49-F238E27FC236}">
                <a16:creationId xmlns:a16="http://schemas.microsoft.com/office/drawing/2014/main" id="{F1F793F9-E73E-187E-C739-F62DBA0C2EC3}"/>
              </a:ext>
            </a:extLst>
          </p:cNvPr>
          <p:cNvSpPr txBox="1"/>
          <p:nvPr/>
        </p:nvSpPr>
        <p:spPr>
          <a:xfrm>
            <a:off x="7608205" y="4863667"/>
            <a:ext cx="1800000" cy="369332"/>
          </a:xfrm>
          <a:prstGeom prst="rect">
            <a:avLst/>
          </a:prstGeom>
          <a:noFill/>
        </p:spPr>
        <p:txBody>
          <a:bodyPr wrap="square" rtlCol="0">
            <a:spAutoFit/>
          </a:bodyPr>
          <a:lstStyle/>
          <a:p>
            <a:pPr algn="ctr"/>
            <a:r>
              <a:rPr lang="de-DE" dirty="0"/>
              <a:t>Kegelkönig</a:t>
            </a:r>
          </a:p>
        </p:txBody>
      </p:sp>
    </p:spTree>
    <p:extLst>
      <p:ext uri="{BB962C8B-B14F-4D97-AF65-F5344CB8AC3E}">
        <p14:creationId xmlns:p14="http://schemas.microsoft.com/office/powerpoint/2010/main" val="253127212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0</TotalTime>
  <Words>2292</Words>
  <Application>Microsoft Macintosh PowerPoint</Application>
  <PresentationFormat>Breitbild</PresentationFormat>
  <Paragraphs>639</Paragraphs>
  <Slides>42</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42</vt:i4>
      </vt:variant>
    </vt:vector>
  </HeadingPairs>
  <TitlesOfParts>
    <vt:vector size="48" baseType="lpstr">
      <vt:lpstr>Aptos</vt:lpstr>
      <vt:lpstr>Aptos Narrow</vt:lpstr>
      <vt:lpstr>Arial</vt:lpstr>
      <vt:lpstr>Trebuchet MS</vt:lpstr>
      <vt:lpstr>Wingdings</vt:lpstr>
      <vt:lpstr>Berlin</vt:lpstr>
      <vt:lpstr>PowerPoint-Präsentation</vt:lpstr>
      <vt:lpstr>Agenda</vt:lpstr>
      <vt:lpstr>Agenda</vt:lpstr>
      <vt:lpstr>Begrüßung</vt:lpstr>
      <vt:lpstr>Begrüßung</vt:lpstr>
      <vt:lpstr>Begrüßung</vt:lpstr>
      <vt:lpstr>Agenda</vt:lpstr>
      <vt:lpstr>Rückblick – Generalversammlung 2024</vt:lpstr>
      <vt:lpstr>Rückblick – Generalversammlung 2024</vt:lpstr>
      <vt:lpstr>Rückblick – Generalversammlung 2024</vt:lpstr>
      <vt:lpstr>Rückblick – Generalversammlung 2024</vt:lpstr>
      <vt:lpstr>Rückblick – Generalversammlung 2024</vt:lpstr>
      <vt:lpstr>Rückblick – Generalversammlung 2024</vt:lpstr>
      <vt:lpstr>Rückblick – Generalversammlung 2024</vt:lpstr>
      <vt:lpstr>Rückblick – Generalversammlung 2024</vt:lpstr>
      <vt:lpstr>Rückblick – Generalversammlung 2024</vt:lpstr>
      <vt:lpstr>Rückblick – Generalversammlung 2024</vt:lpstr>
      <vt:lpstr>Agenda</vt:lpstr>
      <vt:lpstr>Vergabe Orden 2024</vt:lpstr>
      <vt:lpstr>Vergabe Orden 2024</vt:lpstr>
      <vt:lpstr>Vergabe Orden 2024</vt:lpstr>
      <vt:lpstr>Vergabe Orden 2024</vt:lpstr>
      <vt:lpstr>Vergabe Orden Ergebnisübersicht</vt:lpstr>
      <vt:lpstr>Agenda</vt:lpstr>
      <vt:lpstr>Kassenbericht 2024</vt:lpstr>
      <vt:lpstr>Kassenbericht 2024</vt:lpstr>
      <vt:lpstr>Agenda</vt:lpstr>
      <vt:lpstr>Events 2025 / 2026</vt:lpstr>
      <vt:lpstr>Events 2025 / 2026</vt:lpstr>
      <vt:lpstr>Agenda</vt:lpstr>
      <vt:lpstr>Terminplanung – Generalversammlung 2024</vt:lpstr>
      <vt:lpstr>Agenda</vt:lpstr>
      <vt:lpstr>Diverse Themen – vorab Eingereicht</vt:lpstr>
      <vt:lpstr>Diverse Themen – vorab Eingereicht</vt:lpstr>
      <vt:lpstr>Diverse Themen – vorab Eingereicht</vt:lpstr>
      <vt:lpstr>Diverse Themen – vorab Eingereicht</vt:lpstr>
      <vt:lpstr>Agenda</vt:lpstr>
      <vt:lpstr>Diverse Themen – offene Runde</vt:lpstr>
      <vt:lpstr>Diverse Themen – offene Runde</vt:lpstr>
      <vt:lpstr>Diverse Themen – offene Runde</vt:lpstr>
      <vt:lpstr>Agenda</vt:lpstr>
      <vt:lpstr>Danke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14</cp:revision>
  <dcterms:created xsi:type="dcterms:W3CDTF">2025-02-10T18:37:25Z</dcterms:created>
  <dcterms:modified xsi:type="dcterms:W3CDTF">2025-02-15T02:03:37Z</dcterms:modified>
</cp:coreProperties>
</file>