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4"/>
  </p:notesMasterIdLst>
  <p:sldIdLst>
    <p:sldId id="256" r:id="rId2"/>
    <p:sldId id="325" r:id="rId3"/>
    <p:sldId id="306" r:id="rId4"/>
    <p:sldId id="258" r:id="rId5"/>
    <p:sldId id="259" r:id="rId6"/>
    <p:sldId id="288" r:id="rId7"/>
    <p:sldId id="286" r:id="rId8"/>
    <p:sldId id="284" r:id="rId9"/>
    <p:sldId id="314" r:id="rId10"/>
    <p:sldId id="290" r:id="rId11"/>
    <p:sldId id="265" r:id="rId12"/>
    <p:sldId id="267" r:id="rId13"/>
    <p:sldId id="266" r:id="rId14"/>
    <p:sldId id="268" r:id="rId15"/>
    <p:sldId id="307" r:id="rId16"/>
    <p:sldId id="328" r:id="rId17"/>
    <p:sldId id="291" r:id="rId18"/>
    <p:sldId id="292" r:id="rId19"/>
    <p:sldId id="293" r:id="rId20"/>
    <p:sldId id="294" r:id="rId21"/>
    <p:sldId id="315" r:id="rId22"/>
    <p:sldId id="319" r:id="rId23"/>
    <p:sldId id="316" r:id="rId24"/>
    <p:sldId id="317" r:id="rId25"/>
    <p:sldId id="318" r:id="rId26"/>
    <p:sldId id="321" r:id="rId27"/>
    <p:sldId id="320" r:id="rId28"/>
    <p:sldId id="295" r:id="rId29"/>
    <p:sldId id="277" r:id="rId30"/>
    <p:sldId id="297" r:id="rId31"/>
    <p:sldId id="308" r:id="rId32"/>
    <p:sldId id="299" r:id="rId33"/>
    <p:sldId id="322" r:id="rId34"/>
    <p:sldId id="326" r:id="rId35"/>
    <p:sldId id="309" r:id="rId36"/>
    <p:sldId id="302" r:id="rId37"/>
    <p:sldId id="303" r:id="rId38"/>
    <p:sldId id="323" r:id="rId39"/>
    <p:sldId id="304" r:id="rId40"/>
    <p:sldId id="324" r:id="rId41"/>
    <p:sldId id="327" r:id="rId42"/>
    <p:sldId id="305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85"/>
    <p:restoredTop sz="74675"/>
  </p:normalViewPr>
  <p:slideViewPr>
    <p:cSldViewPr snapToGrid="0">
      <p:cViewPr varScale="1">
        <p:scale>
          <a:sx n="99" d="100"/>
          <a:sy n="99" d="100"/>
        </p:scale>
        <p:origin x="872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844505-7910-E545-BBB5-D7CE766E4A1E}" type="datetimeFigureOut">
              <a:rPr lang="de-DE" smtClean="0"/>
              <a:t>12.11.25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59DB03-6322-9A40-A5A3-678335AD65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8451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9DB03-6322-9A40-A5A3-678335AD65F7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3954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7CB0C-D337-3BC0-FA6E-0558B4AFB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28119EF-6A12-94A5-1EC6-0919C4A037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D0488D6-2346-37DE-201D-B5A7618A97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270B19C-10B4-EF32-33D8-53AF7E6375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9DB03-6322-9A40-A5A3-678335AD65F7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25552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E4A54-D7F4-70E1-D741-97F1D9D0D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71D542F-3173-142F-C551-E7DE45B7C4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00DCE14-A3D3-FAC9-7FAC-0D12BF3341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6716ED1-1171-171F-3D73-AF50D1FF89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9DB03-6322-9A40-A5A3-678335AD65F7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92904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9DB03-6322-9A40-A5A3-678335AD65F7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67843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Drei unterschiedliche Kugeln </a:t>
            </a:r>
          </a:p>
          <a:p>
            <a:r>
              <a:rPr lang="de-DE" dirty="0"/>
              <a:t>Orange</a:t>
            </a:r>
          </a:p>
          <a:p>
            <a:r>
              <a:rPr lang="de-DE" dirty="0"/>
              <a:t>Schwarz</a:t>
            </a:r>
          </a:p>
          <a:p>
            <a:r>
              <a:rPr lang="de-DE" dirty="0" err="1"/>
              <a:t>Weiss</a:t>
            </a:r>
            <a:endParaRPr lang="de-DE" dirty="0"/>
          </a:p>
          <a:p>
            <a:r>
              <a:rPr lang="de-DE" dirty="0"/>
              <a:t>mit Logo</a:t>
            </a:r>
          </a:p>
          <a:p>
            <a:r>
              <a:rPr lang="de-DE" dirty="0"/>
              <a:t>ca. 100 EURO Pro Kugel</a:t>
            </a:r>
          </a:p>
          <a:p>
            <a:endParaRPr lang="de-DE" dirty="0"/>
          </a:p>
          <a:p>
            <a:r>
              <a:rPr lang="de-DE" dirty="0"/>
              <a:t>Kugeln sollten bei Bolte verbleiben</a:t>
            </a:r>
          </a:p>
          <a:p>
            <a:r>
              <a:rPr lang="de-DE" dirty="0"/>
              <a:t>Maik klärt den Verbleib</a:t>
            </a:r>
          </a:p>
          <a:p>
            <a:endParaRPr lang="de-DE" dirty="0"/>
          </a:p>
          <a:p>
            <a:r>
              <a:rPr lang="de-DE" dirty="0"/>
              <a:t>Ja	7</a:t>
            </a:r>
          </a:p>
          <a:p>
            <a:r>
              <a:rPr lang="de-DE" dirty="0"/>
              <a:t>Nein	0</a:t>
            </a:r>
          </a:p>
          <a:p>
            <a:r>
              <a:rPr lang="de-DE" dirty="0"/>
              <a:t>Enthaltung	2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9DB03-6322-9A40-A5A3-678335AD65F7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72659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9DB03-6322-9A40-A5A3-678335AD65F7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19221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BC16A-329E-3196-3557-3B41C3CA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AAECBC2-0A96-6B31-FBBB-F97721940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AB6CD5B-D96A-E86B-A367-404F7C6966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E09E9B4-5457-5CBF-E8E8-0A2ABC64F9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9DB03-6322-9A40-A5A3-678335AD65F7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96170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13F12-67FF-7A12-EEF4-D587A9840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4553938-53E8-1E7D-2AF9-60C1949E0E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159E0C5-F760-82C8-0117-5BB73CDA38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4FBD8CD-C435-5584-9D2E-A072B2E77B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9DB03-6322-9A40-A5A3-678335AD65F7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54465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9DB03-6322-9A40-A5A3-678335AD65F7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9948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9DB03-6322-9A40-A5A3-678335AD65F7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32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1A684-CCA1-D173-CE1B-9F71B9612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F4B1605-83A3-9B0A-F5B0-BB4228DE57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75C4DD8-62CF-0A38-994C-DBA215FBAE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46BA617-BF45-8F4E-7D6F-CCCE55E062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9DB03-6322-9A40-A5A3-678335AD65F7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7448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8EF94-F504-F763-F389-615F0F296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09453AF-A0A9-8FAB-7BB9-CBDAA21315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8D25AFA-C41D-25D1-82B0-53D3A2860A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6B387C7-3E7B-1679-2709-C564A77A0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9DB03-6322-9A40-A5A3-678335AD65F7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2362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B2351-E77C-5907-7C88-D93B27F45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4430A17-9236-7C84-ED32-7636E87894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12445C9-801A-5EAC-3C91-84E2225A98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5DC5903-A378-F08C-9074-C21F620580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9DB03-6322-9A40-A5A3-678335AD65F7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300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6AA78-A48D-92E0-A02C-8BB0AF08A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0C1665E-E157-A37D-120C-84BDD72F5C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E68D611-16A8-ADE0-0CB0-7F8DFC5CED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6B746C-8EB5-04CF-F6A2-50750AA9E0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9DB03-6322-9A40-A5A3-678335AD65F7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9385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9911D-1C7A-1DD4-EBB1-2C64A9CD5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C2C3166-18A0-C3A6-2063-3F94810342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93E5B7C-C984-FEFA-B4E9-D84D95CB4E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9E102F5-7485-A4CD-818D-195C658194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9DB03-6322-9A40-A5A3-678335AD65F7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4785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AA2ED-5903-6C2C-3AFE-C0824A726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63A1D42-0E7A-0967-A88A-984A236393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2162AC1-98C1-02FA-3FFC-D01DD66F1A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254F1D6-C950-2F2D-E031-57E7ECEACE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9DB03-6322-9A40-A5A3-678335AD65F7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4951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CCED5-96EF-DDCB-CE79-42DC7D14E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CCB0E07-BC76-8E45-D118-95CCC6EEBE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A914A4A-9F5C-660B-B777-E86A0D4589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44A4001-8964-FC64-9541-D70EC78E26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59DB03-6322-9A40-A5A3-678335AD65F7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5934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11/12/25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11/12/25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11/12/25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11/12/25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11/12/25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11/12/25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11/12/25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11/12/25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11/12/25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11/12/25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11/12/25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11/12/25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11/12/25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 dirty="0"/>
          </a:p>
        </p:txBody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11/12/25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11/12/25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11/12/25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11/12/25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11/12/25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eb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web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A4A796-201A-B2FD-2C12-73780A1BA1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239746F-01E0-B24A-0933-75100B3698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28760" y="2733708"/>
            <a:ext cx="3063240" cy="1373070"/>
          </a:xfrm>
        </p:spPr>
        <p:txBody>
          <a:bodyPr anchor="ctr"/>
          <a:lstStyle/>
          <a:p>
            <a:pPr algn="ctr"/>
            <a:r>
              <a:rPr lang="de-DE" dirty="0"/>
              <a:t>Generalversammlung:</a:t>
            </a:r>
          </a:p>
          <a:p>
            <a:pPr algn="ctr"/>
            <a:r>
              <a:rPr lang="de-DE" dirty="0"/>
              <a:t>07.02.2026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77A71E7-91E9-2D81-4ACB-DE3F0AD85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36" y="2733710"/>
            <a:ext cx="8238420" cy="137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568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03B54-EB4E-0328-2F26-89533C1B4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CEA1C796-CCC3-CA7F-3475-FBC83C1ABE91}"/>
              </a:ext>
            </a:extLst>
          </p:cNvPr>
          <p:cNvSpPr/>
          <p:nvPr/>
        </p:nvSpPr>
        <p:spPr>
          <a:xfrm>
            <a:off x="672299" y="3141646"/>
            <a:ext cx="11511679" cy="4357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9DB4C17-9D28-9AFF-15AB-48A311B13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72643C-2E52-17BD-DA94-3295A75BC5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Begrüßung</a:t>
            </a:r>
          </a:p>
          <a:p>
            <a:r>
              <a:rPr lang="de-DE" dirty="0"/>
              <a:t>Rückblick – Generalversammlung Vorjahr</a:t>
            </a:r>
          </a:p>
          <a:p>
            <a:r>
              <a:rPr lang="de-DE" dirty="0"/>
              <a:t>Vergabe Orden</a:t>
            </a:r>
          </a:p>
          <a:p>
            <a:r>
              <a:rPr lang="de-DE" dirty="0"/>
              <a:t>Kassenbericht</a:t>
            </a:r>
          </a:p>
          <a:p>
            <a:r>
              <a:rPr lang="de-DE" dirty="0"/>
              <a:t>Kassensituation für die Zukunft</a:t>
            </a:r>
          </a:p>
          <a:p>
            <a:r>
              <a:rPr lang="de-DE" dirty="0"/>
              <a:t>Event Übersicht</a:t>
            </a:r>
          </a:p>
          <a:p>
            <a:r>
              <a:rPr lang="de-DE" dirty="0"/>
              <a:t>Diverse Themen</a:t>
            </a:r>
          </a:p>
          <a:p>
            <a:pPr lvl="1"/>
            <a:r>
              <a:rPr lang="de-DE" dirty="0"/>
              <a:t>Vorab eingereichte Themen</a:t>
            </a:r>
          </a:p>
          <a:p>
            <a:pPr lvl="1"/>
            <a:r>
              <a:rPr lang="de-DE" dirty="0"/>
              <a:t>Diskussionen neue Themen</a:t>
            </a:r>
          </a:p>
          <a:p>
            <a:pPr lvl="1"/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4E3FCD7-6F24-1807-049C-C28F3DEE89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444" b="28889"/>
          <a:stretch/>
        </p:blipFill>
        <p:spPr>
          <a:xfrm>
            <a:off x="8655423" y="753228"/>
            <a:ext cx="1638759" cy="1080938"/>
          </a:xfrm>
          <a:prstGeom prst="rect">
            <a:avLst/>
          </a:prstGeom>
        </p:spPr>
      </p:pic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E253F07B-CF23-C586-C100-A4C61238F46F}"/>
              </a:ext>
            </a:extLst>
          </p:cNvPr>
          <p:cNvCxnSpPr/>
          <p:nvPr/>
        </p:nvCxnSpPr>
        <p:spPr>
          <a:xfrm>
            <a:off x="680321" y="2695073"/>
            <a:ext cx="115116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8A38292E-69D7-2239-61A9-C0DCF2C6B0E2}"/>
              </a:ext>
            </a:extLst>
          </p:cNvPr>
          <p:cNvCxnSpPr/>
          <p:nvPr/>
        </p:nvCxnSpPr>
        <p:spPr>
          <a:xfrm>
            <a:off x="680321" y="3120189"/>
            <a:ext cx="115116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455C086C-FC24-710E-0BC1-0A2A9361AC9A}"/>
              </a:ext>
            </a:extLst>
          </p:cNvPr>
          <p:cNvCxnSpPr/>
          <p:nvPr/>
        </p:nvCxnSpPr>
        <p:spPr>
          <a:xfrm>
            <a:off x="680321" y="3561347"/>
            <a:ext cx="115116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A5A8B530-AA17-0C37-585B-6D40C5D8B7B2}"/>
              </a:ext>
            </a:extLst>
          </p:cNvPr>
          <p:cNvCxnSpPr/>
          <p:nvPr/>
        </p:nvCxnSpPr>
        <p:spPr>
          <a:xfrm>
            <a:off x="680321" y="3986463"/>
            <a:ext cx="115116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774C712C-6F45-271F-FB56-9B7DEEFCDC18}"/>
              </a:ext>
            </a:extLst>
          </p:cNvPr>
          <p:cNvCxnSpPr/>
          <p:nvPr/>
        </p:nvCxnSpPr>
        <p:spPr>
          <a:xfrm>
            <a:off x="680321" y="2304789"/>
            <a:ext cx="115116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F65991A9-E429-7B8A-B52D-7DA1DC70FEB2}"/>
              </a:ext>
            </a:extLst>
          </p:cNvPr>
          <p:cNvCxnSpPr/>
          <p:nvPr/>
        </p:nvCxnSpPr>
        <p:spPr>
          <a:xfrm>
            <a:off x="672300" y="4395537"/>
            <a:ext cx="115116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AE7C1BDF-BD14-998C-3976-1E8AD4FFD780}"/>
              </a:ext>
            </a:extLst>
          </p:cNvPr>
          <p:cNvCxnSpPr/>
          <p:nvPr/>
        </p:nvCxnSpPr>
        <p:spPr>
          <a:xfrm>
            <a:off x="680321" y="4836695"/>
            <a:ext cx="115116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BD9C9C1B-883C-2AD0-B3F0-E58059B2FD04}"/>
              </a:ext>
            </a:extLst>
          </p:cNvPr>
          <p:cNvCxnSpPr/>
          <p:nvPr/>
        </p:nvCxnSpPr>
        <p:spPr>
          <a:xfrm>
            <a:off x="672300" y="5936189"/>
            <a:ext cx="115116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C0B574E2-9ABD-D5EF-4B54-23C5101EFC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222"/>
          <a:stretch/>
        </p:blipFill>
        <p:spPr>
          <a:xfrm>
            <a:off x="10762836" y="2181250"/>
            <a:ext cx="476244" cy="60253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4937F6C-FC39-19DB-C213-6678F99818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222"/>
          <a:stretch/>
        </p:blipFill>
        <p:spPr>
          <a:xfrm>
            <a:off x="10762836" y="2585704"/>
            <a:ext cx="476244" cy="60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94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1BD66-90FB-716A-FD06-4C85C1692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ichtungspfeil 27">
            <a:extLst>
              <a:ext uri="{FF2B5EF4-FFF2-40B4-BE49-F238E27FC236}">
                <a16:creationId xmlns:a16="http://schemas.microsoft.com/office/drawing/2014/main" id="{B9FB00B3-ADFB-A2E8-2209-D5E5964534C1}"/>
              </a:ext>
            </a:extLst>
          </p:cNvPr>
          <p:cNvSpPr/>
          <p:nvPr/>
        </p:nvSpPr>
        <p:spPr>
          <a:xfrm>
            <a:off x="207034" y="2943735"/>
            <a:ext cx="11619781" cy="2566263"/>
          </a:xfrm>
          <a:prstGeom prst="homePlate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/>
              </a:gs>
              <a:gs pos="100000">
                <a:schemeClr val="tx1"/>
              </a:gs>
              <a:gs pos="100000">
                <a:schemeClr val="tx1"/>
              </a:gs>
            </a:gsLst>
            <a:lin ang="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9BA2B72-1C88-029A-9D6F-B88368B08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68" y="3236191"/>
            <a:ext cx="1800000" cy="180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01D3A31-B7EB-7F95-9CEA-4B7A6B09C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Vergabe Orden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BA9ABF2-4AA1-A673-2011-30DA266FE8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444" b="28889"/>
          <a:stretch/>
        </p:blipFill>
        <p:spPr>
          <a:xfrm>
            <a:off x="8655423" y="753228"/>
            <a:ext cx="1638759" cy="1080938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C29CA547-76E9-F9F1-40DD-EFFB7D59C2EE}"/>
              </a:ext>
            </a:extLst>
          </p:cNvPr>
          <p:cNvSpPr txBox="1"/>
          <p:nvPr/>
        </p:nvSpPr>
        <p:spPr>
          <a:xfrm>
            <a:off x="2390902" y="3949867"/>
            <a:ext cx="92289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/>
              <a:t>NN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C3C161A4-6848-78D4-DE65-907A34693A88}"/>
              </a:ext>
            </a:extLst>
          </p:cNvPr>
          <p:cNvSpPr/>
          <p:nvPr/>
        </p:nvSpPr>
        <p:spPr>
          <a:xfrm>
            <a:off x="998717" y="4763068"/>
            <a:ext cx="600502" cy="25947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rgbClr val="FFFF00"/>
                </a:solidFill>
              </a:rPr>
              <a:t>2025</a:t>
            </a:r>
            <a:endParaRPr lang="de-DE" sz="9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073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F758D-5D37-8B7B-A9EB-38F30EC8B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ichtungspfeil 27">
            <a:extLst>
              <a:ext uri="{FF2B5EF4-FFF2-40B4-BE49-F238E27FC236}">
                <a16:creationId xmlns:a16="http://schemas.microsoft.com/office/drawing/2014/main" id="{221CAA6B-3E7F-DA5F-829F-B273002FDA51}"/>
              </a:ext>
            </a:extLst>
          </p:cNvPr>
          <p:cNvSpPr/>
          <p:nvPr/>
        </p:nvSpPr>
        <p:spPr>
          <a:xfrm>
            <a:off x="207034" y="2943735"/>
            <a:ext cx="11619781" cy="2566263"/>
          </a:xfrm>
          <a:prstGeom prst="homePlate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/>
              </a:gs>
              <a:gs pos="100000">
                <a:schemeClr val="tx1"/>
              </a:gs>
              <a:gs pos="100000">
                <a:schemeClr val="tx1"/>
              </a:gs>
            </a:gsLst>
            <a:lin ang="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E048FCA-95C6-2D78-DBA3-9F7F5F4AFF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98968" y="3236191"/>
            <a:ext cx="1800000" cy="180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16592D5-8FA5-CFD5-B977-10438F101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Vergabe Orden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79F781B-E0E6-DFBC-A0A6-3E7EA54247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444" b="28889"/>
          <a:stretch/>
        </p:blipFill>
        <p:spPr>
          <a:xfrm>
            <a:off x="8655423" y="753228"/>
            <a:ext cx="1638759" cy="1080938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B12DE606-4BF7-FA80-07E0-F59F629559F9}"/>
              </a:ext>
            </a:extLst>
          </p:cNvPr>
          <p:cNvSpPr txBox="1"/>
          <p:nvPr/>
        </p:nvSpPr>
        <p:spPr>
          <a:xfrm>
            <a:off x="2390902" y="3949867"/>
            <a:ext cx="92289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/>
              <a:t>NN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7DD80969-2E6B-22FF-5E62-76B63B37A9F0}"/>
              </a:ext>
            </a:extLst>
          </p:cNvPr>
          <p:cNvSpPr/>
          <p:nvPr/>
        </p:nvSpPr>
        <p:spPr>
          <a:xfrm>
            <a:off x="998717" y="4763068"/>
            <a:ext cx="600502" cy="25947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rgbClr val="FFFF00"/>
                </a:solidFill>
              </a:rPr>
              <a:t>2025</a:t>
            </a:r>
            <a:endParaRPr lang="de-DE" sz="9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608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BF63D-2AA6-5237-FC3F-1F63AFAD6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ichtungspfeil 27">
            <a:extLst>
              <a:ext uri="{FF2B5EF4-FFF2-40B4-BE49-F238E27FC236}">
                <a16:creationId xmlns:a16="http://schemas.microsoft.com/office/drawing/2014/main" id="{E6CD197F-05F1-F015-7D94-73DD1390FC9B}"/>
              </a:ext>
            </a:extLst>
          </p:cNvPr>
          <p:cNvSpPr/>
          <p:nvPr/>
        </p:nvSpPr>
        <p:spPr>
          <a:xfrm>
            <a:off x="207034" y="2943735"/>
            <a:ext cx="11619781" cy="2566263"/>
          </a:xfrm>
          <a:prstGeom prst="homePlate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/>
              </a:gs>
              <a:gs pos="100000">
                <a:schemeClr val="tx1"/>
              </a:gs>
              <a:gs pos="100000">
                <a:schemeClr val="tx1"/>
              </a:gs>
            </a:gsLst>
            <a:lin ang="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F40EADB-0F0D-D9CD-A415-771AFE8B64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98968" y="3236191"/>
            <a:ext cx="1800000" cy="180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4A90C69-A90E-F983-1A5A-29A150A31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Vergabe Orden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2564F10-9EF0-BB51-20FA-A82BB1733C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444" b="28889"/>
          <a:stretch/>
        </p:blipFill>
        <p:spPr>
          <a:xfrm>
            <a:off x="8655423" y="753228"/>
            <a:ext cx="1638759" cy="1080938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9EC64407-5601-F0B8-B056-C6F295D7C7F2}"/>
              </a:ext>
            </a:extLst>
          </p:cNvPr>
          <p:cNvSpPr txBox="1"/>
          <p:nvPr/>
        </p:nvSpPr>
        <p:spPr>
          <a:xfrm>
            <a:off x="2390902" y="3949867"/>
            <a:ext cx="92289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/>
              <a:t>NN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A026457E-D838-0B8A-D651-370F52BC477D}"/>
              </a:ext>
            </a:extLst>
          </p:cNvPr>
          <p:cNvSpPr/>
          <p:nvPr/>
        </p:nvSpPr>
        <p:spPr>
          <a:xfrm>
            <a:off x="998717" y="4763068"/>
            <a:ext cx="600502" cy="25947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rgbClr val="FFFF00"/>
                </a:solidFill>
              </a:rPr>
              <a:t>2025</a:t>
            </a:r>
            <a:endParaRPr lang="de-DE" sz="9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353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DBF5F-F772-3700-DE9A-EA2B4DCC4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ichtungspfeil 27">
            <a:extLst>
              <a:ext uri="{FF2B5EF4-FFF2-40B4-BE49-F238E27FC236}">
                <a16:creationId xmlns:a16="http://schemas.microsoft.com/office/drawing/2014/main" id="{EA1B6073-9862-048C-2D8C-1EC25D9133F0}"/>
              </a:ext>
            </a:extLst>
          </p:cNvPr>
          <p:cNvSpPr/>
          <p:nvPr/>
        </p:nvSpPr>
        <p:spPr>
          <a:xfrm>
            <a:off x="207034" y="2943735"/>
            <a:ext cx="11619781" cy="2566263"/>
          </a:xfrm>
          <a:prstGeom prst="homePlate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/>
              </a:gs>
              <a:gs pos="100000">
                <a:schemeClr val="tx1"/>
              </a:gs>
              <a:gs pos="100000">
                <a:schemeClr val="tx1"/>
              </a:gs>
            </a:gsLst>
            <a:lin ang="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1CB74D6-3468-75ED-9D61-1352F2F3E0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98968" y="3236191"/>
            <a:ext cx="1800000" cy="180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83B47E3-54AF-2C26-BAC7-2733AD82B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Vergabe Orden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765390-4255-6C89-2D24-975A4F5933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444" b="28889"/>
          <a:stretch/>
        </p:blipFill>
        <p:spPr>
          <a:xfrm>
            <a:off x="8655423" y="753228"/>
            <a:ext cx="1638759" cy="1080938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064B7FD8-1390-6F7F-3C22-30177C11EEEF}"/>
              </a:ext>
            </a:extLst>
          </p:cNvPr>
          <p:cNvSpPr txBox="1"/>
          <p:nvPr/>
        </p:nvSpPr>
        <p:spPr>
          <a:xfrm>
            <a:off x="2390902" y="3949867"/>
            <a:ext cx="92289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/>
              <a:t>NN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655C55E7-F0B9-9721-0F65-D30598D1676C}"/>
              </a:ext>
            </a:extLst>
          </p:cNvPr>
          <p:cNvSpPr/>
          <p:nvPr/>
        </p:nvSpPr>
        <p:spPr>
          <a:xfrm>
            <a:off x="998717" y="4763068"/>
            <a:ext cx="600502" cy="25947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rgbClr val="FFFF00"/>
                </a:solidFill>
              </a:rPr>
              <a:t>2025</a:t>
            </a:r>
            <a:endParaRPr lang="de-DE" sz="9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615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6C24D-9118-2525-2598-078B7B53C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C65135-C22E-C95C-8BFB-25039019E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Vergabe Orden Ergebnisübersicht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6179B33-AE48-09B7-1A87-5703F852AD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444" b="28889"/>
          <a:stretch/>
        </p:blipFill>
        <p:spPr>
          <a:xfrm>
            <a:off x="8655423" y="753228"/>
            <a:ext cx="1638759" cy="108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59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C3E69-3173-83BB-6DED-F9558BABE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7615ED-B59B-3F7D-99B1-081152A48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Historie Kegelorden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8E97D2E-BDA8-CF1A-E497-622858A944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444" b="28889"/>
          <a:stretch/>
        </p:blipFill>
        <p:spPr>
          <a:xfrm>
            <a:off x="8655423" y="753228"/>
            <a:ext cx="1638759" cy="1080938"/>
          </a:xfrm>
          <a:prstGeom prst="rect">
            <a:avLst/>
          </a:prstGeom>
        </p:spPr>
      </p:pic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9E92A4AE-B5DE-C15A-DB40-077E70D0E1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103629"/>
              </p:ext>
            </p:extLst>
          </p:nvPr>
        </p:nvGraphicFramePr>
        <p:xfrm>
          <a:off x="1066725" y="3053725"/>
          <a:ext cx="10573706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4805">
                  <a:extLst>
                    <a:ext uri="{9D8B030D-6E8A-4147-A177-3AD203B41FA5}">
                      <a16:colId xmlns:a16="http://schemas.microsoft.com/office/drawing/2014/main" val="2991968058"/>
                    </a:ext>
                  </a:extLst>
                </a:gridCol>
                <a:gridCol w="1279843">
                  <a:extLst>
                    <a:ext uri="{9D8B030D-6E8A-4147-A177-3AD203B41FA5}">
                      <a16:colId xmlns:a16="http://schemas.microsoft.com/office/drawing/2014/main" val="874853118"/>
                    </a:ext>
                  </a:extLst>
                </a:gridCol>
                <a:gridCol w="1279843">
                  <a:extLst>
                    <a:ext uri="{9D8B030D-6E8A-4147-A177-3AD203B41FA5}">
                      <a16:colId xmlns:a16="http://schemas.microsoft.com/office/drawing/2014/main" val="463023763"/>
                    </a:ext>
                  </a:extLst>
                </a:gridCol>
                <a:gridCol w="1279843">
                  <a:extLst>
                    <a:ext uri="{9D8B030D-6E8A-4147-A177-3AD203B41FA5}">
                      <a16:colId xmlns:a16="http://schemas.microsoft.com/office/drawing/2014/main" val="890719856"/>
                    </a:ext>
                  </a:extLst>
                </a:gridCol>
                <a:gridCol w="1279843">
                  <a:extLst>
                    <a:ext uri="{9D8B030D-6E8A-4147-A177-3AD203B41FA5}">
                      <a16:colId xmlns:a16="http://schemas.microsoft.com/office/drawing/2014/main" val="947333652"/>
                    </a:ext>
                  </a:extLst>
                </a:gridCol>
                <a:gridCol w="1279843">
                  <a:extLst>
                    <a:ext uri="{9D8B030D-6E8A-4147-A177-3AD203B41FA5}">
                      <a16:colId xmlns:a16="http://schemas.microsoft.com/office/drawing/2014/main" val="1965206801"/>
                    </a:ext>
                  </a:extLst>
                </a:gridCol>
                <a:gridCol w="1279843">
                  <a:extLst>
                    <a:ext uri="{9D8B030D-6E8A-4147-A177-3AD203B41FA5}">
                      <a16:colId xmlns:a16="http://schemas.microsoft.com/office/drawing/2014/main" val="2548955570"/>
                    </a:ext>
                  </a:extLst>
                </a:gridCol>
                <a:gridCol w="1279843">
                  <a:extLst>
                    <a:ext uri="{9D8B030D-6E8A-4147-A177-3AD203B41FA5}">
                      <a16:colId xmlns:a16="http://schemas.microsoft.com/office/drawing/2014/main" val="6026305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800" b="1" i="0" u="sng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2028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2029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2030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5243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Kegelkönig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Maik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3695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Pumpenkönig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Christian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9456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Ninjakönig</a:t>
                      </a:r>
                      <a:endParaRPr lang="de-DE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Alexander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0339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Klingelkönig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Marc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13714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5507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88FF7-21FD-8F06-BE19-6C9D13F07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545BB685-2965-5038-E9ED-FD1E8D910E4D}"/>
              </a:ext>
            </a:extLst>
          </p:cNvPr>
          <p:cNvSpPr/>
          <p:nvPr/>
        </p:nvSpPr>
        <p:spPr>
          <a:xfrm>
            <a:off x="672299" y="3559339"/>
            <a:ext cx="11511679" cy="4357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9D5BF36-7E2C-A1D3-5FCA-946C3B3ED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5658CC9-0033-685C-DD11-252A24BF6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Begrüßung</a:t>
            </a:r>
          </a:p>
          <a:p>
            <a:r>
              <a:rPr lang="de-DE" dirty="0"/>
              <a:t>Rückblick – Generalversammlung Vorjahr</a:t>
            </a:r>
          </a:p>
          <a:p>
            <a:r>
              <a:rPr lang="de-DE" dirty="0"/>
              <a:t>Vergabe Orden</a:t>
            </a:r>
          </a:p>
          <a:p>
            <a:r>
              <a:rPr lang="de-DE" dirty="0"/>
              <a:t>Kassenbericht</a:t>
            </a:r>
          </a:p>
          <a:p>
            <a:r>
              <a:rPr lang="de-DE" dirty="0"/>
              <a:t>Kassensituation für die Zukunft</a:t>
            </a:r>
          </a:p>
          <a:p>
            <a:r>
              <a:rPr lang="de-DE" dirty="0"/>
              <a:t>Event Übersicht</a:t>
            </a:r>
          </a:p>
          <a:p>
            <a:r>
              <a:rPr lang="de-DE" dirty="0"/>
              <a:t>Diverse Themen</a:t>
            </a:r>
          </a:p>
          <a:p>
            <a:pPr lvl="1"/>
            <a:r>
              <a:rPr lang="de-DE" dirty="0"/>
              <a:t>Vorab eingereichte Themen</a:t>
            </a:r>
          </a:p>
          <a:p>
            <a:pPr lvl="1"/>
            <a:r>
              <a:rPr lang="de-DE" dirty="0"/>
              <a:t>Diskussionen neue Themen</a:t>
            </a:r>
          </a:p>
          <a:p>
            <a:pPr lvl="1"/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E7DF219-EF9B-B96A-6E5C-C9EA898488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444" b="28889"/>
          <a:stretch/>
        </p:blipFill>
        <p:spPr>
          <a:xfrm>
            <a:off x="8655423" y="753228"/>
            <a:ext cx="1638759" cy="1080938"/>
          </a:xfrm>
          <a:prstGeom prst="rect">
            <a:avLst/>
          </a:prstGeom>
        </p:spPr>
      </p:pic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E888CCF4-C542-6430-5CD2-AE2F7E01A81D}"/>
              </a:ext>
            </a:extLst>
          </p:cNvPr>
          <p:cNvCxnSpPr/>
          <p:nvPr/>
        </p:nvCxnSpPr>
        <p:spPr>
          <a:xfrm>
            <a:off x="680321" y="2695073"/>
            <a:ext cx="115116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9A5C254A-B522-551D-4962-BAB65E6CF599}"/>
              </a:ext>
            </a:extLst>
          </p:cNvPr>
          <p:cNvCxnSpPr/>
          <p:nvPr/>
        </p:nvCxnSpPr>
        <p:spPr>
          <a:xfrm>
            <a:off x="680321" y="3120189"/>
            <a:ext cx="115116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CCED29E5-613C-18A3-6A74-C324AD164C30}"/>
              </a:ext>
            </a:extLst>
          </p:cNvPr>
          <p:cNvCxnSpPr/>
          <p:nvPr/>
        </p:nvCxnSpPr>
        <p:spPr>
          <a:xfrm>
            <a:off x="680321" y="3561347"/>
            <a:ext cx="115116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FFF6700B-2094-0F8A-EDAC-5E3EE38C615A}"/>
              </a:ext>
            </a:extLst>
          </p:cNvPr>
          <p:cNvCxnSpPr/>
          <p:nvPr/>
        </p:nvCxnSpPr>
        <p:spPr>
          <a:xfrm>
            <a:off x="680321" y="3986463"/>
            <a:ext cx="115116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DF8F9FB3-662A-B6E5-F2E1-BD2DC2C2DF8A}"/>
              </a:ext>
            </a:extLst>
          </p:cNvPr>
          <p:cNvCxnSpPr/>
          <p:nvPr/>
        </p:nvCxnSpPr>
        <p:spPr>
          <a:xfrm>
            <a:off x="680321" y="2304789"/>
            <a:ext cx="115116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FFFB8D73-C8D7-8D56-00CA-4F25B53B724A}"/>
              </a:ext>
            </a:extLst>
          </p:cNvPr>
          <p:cNvCxnSpPr/>
          <p:nvPr/>
        </p:nvCxnSpPr>
        <p:spPr>
          <a:xfrm>
            <a:off x="672300" y="4395537"/>
            <a:ext cx="115116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7E71DCFE-35AC-2B98-C670-23CB402108FD}"/>
              </a:ext>
            </a:extLst>
          </p:cNvPr>
          <p:cNvCxnSpPr/>
          <p:nvPr/>
        </p:nvCxnSpPr>
        <p:spPr>
          <a:xfrm>
            <a:off x="680321" y="4836695"/>
            <a:ext cx="115116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7D055F71-5588-20F9-965A-05CDFE0107C3}"/>
              </a:ext>
            </a:extLst>
          </p:cNvPr>
          <p:cNvCxnSpPr/>
          <p:nvPr/>
        </p:nvCxnSpPr>
        <p:spPr>
          <a:xfrm>
            <a:off x="672300" y="5936189"/>
            <a:ext cx="115116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F7B622AB-07A6-7B94-9CC6-C70EDE1FA2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222"/>
          <a:stretch/>
        </p:blipFill>
        <p:spPr>
          <a:xfrm>
            <a:off x="10762836" y="2181250"/>
            <a:ext cx="476244" cy="60253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698F8C8-EAFE-47F0-09DE-FC408544DF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222"/>
          <a:stretch/>
        </p:blipFill>
        <p:spPr>
          <a:xfrm>
            <a:off x="10762836" y="2585704"/>
            <a:ext cx="476244" cy="60253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4D1F29C-1C28-7EAF-2B0D-5378B8B6A7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222"/>
          <a:stretch/>
        </p:blipFill>
        <p:spPr>
          <a:xfrm>
            <a:off x="10762836" y="3014993"/>
            <a:ext cx="476244" cy="60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89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CED24-A104-0FD1-050C-43CED61A7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4FA2A1-9EB2-7EA5-3992-9B0413739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Aktueller Kassenbericht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765E4B3-72AA-EC5C-4030-E1453B03BE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444" b="28889"/>
          <a:stretch/>
        </p:blipFill>
        <p:spPr>
          <a:xfrm>
            <a:off x="8655423" y="753228"/>
            <a:ext cx="1638759" cy="1080938"/>
          </a:xfrm>
          <a:prstGeom prst="rect">
            <a:avLst/>
          </a:prstGeom>
        </p:spPr>
      </p:pic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C4526CE0-AF86-F6A4-687E-3B01D18A60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042419"/>
              </p:ext>
            </p:extLst>
          </p:nvPr>
        </p:nvGraphicFramePr>
        <p:xfrm>
          <a:off x="284673" y="2122149"/>
          <a:ext cx="11878568" cy="442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6036">
                  <a:extLst>
                    <a:ext uri="{9D8B030D-6E8A-4147-A177-3AD203B41FA5}">
                      <a16:colId xmlns:a16="http://schemas.microsoft.com/office/drawing/2014/main" val="2991968058"/>
                    </a:ext>
                  </a:extLst>
                </a:gridCol>
                <a:gridCol w="1742532">
                  <a:extLst>
                    <a:ext uri="{9D8B030D-6E8A-4147-A177-3AD203B41FA5}">
                      <a16:colId xmlns:a16="http://schemas.microsoft.com/office/drawing/2014/main" val="874853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b="1" u="sng" dirty="0"/>
                        <a:t>Kassenbericht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5243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/>
                        <a:t>Kontostand 31.12.2025 = XX€ zzgl. Barkasse 348,75€ insgesamt </a:t>
                      </a:r>
                      <a:r>
                        <a:rPr lang="de-DE" b="1" u="sng" dirty="0"/>
                        <a:t>XX€</a:t>
                      </a:r>
                    </a:p>
                    <a:p>
                      <a:endParaRPr lang="de-DE" sz="1000" b="1" dirty="0"/>
                    </a:p>
                    <a:p>
                      <a:r>
                        <a:rPr lang="de-DE" b="1" u="sng" dirty="0"/>
                        <a:t>Top Ausgaben seit 14.02.2025 bis zum 07.02.2026</a:t>
                      </a:r>
                    </a:p>
                    <a:p>
                      <a:pPr lvl="1"/>
                      <a:r>
                        <a:rPr lang="de-DE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637,65</a:t>
                      </a:r>
                      <a:r>
                        <a:rPr lang="de-DE" b="1" dirty="0"/>
                        <a:t>€ - Auszahlung Guthaben</a:t>
                      </a:r>
                    </a:p>
                    <a:p>
                      <a:pPr lvl="1"/>
                      <a:r>
                        <a:rPr lang="de-DE" b="1" dirty="0"/>
                        <a:t>xx€ - Weihnachtsfeier</a:t>
                      </a:r>
                    </a:p>
                    <a:p>
                      <a:pPr lvl="1"/>
                      <a:r>
                        <a:rPr lang="de-DE" b="1" dirty="0"/>
                        <a:t>xx€ - Bargeld / Eintritt Bosseln (Ohne offene Rechnung Bernd)</a:t>
                      </a:r>
                    </a:p>
                    <a:p>
                      <a:pPr lvl="1"/>
                      <a:r>
                        <a:rPr lang="de-DE" b="1" dirty="0"/>
                        <a:t>  xx€ - Kleidung 40. Geburtstag Heinrich und </a:t>
                      </a:r>
                      <a:r>
                        <a:rPr lang="de-DE" b="1" dirty="0" err="1"/>
                        <a:t>Ossinn</a:t>
                      </a:r>
                      <a:endParaRPr lang="de-DE" b="1" dirty="0"/>
                    </a:p>
                    <a:p>
                      <a:pPr lvl="0" algn="ctr"/>
                      <a:endParaRPr lang="de-DE" b="1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/>
                        <a:t>Kontostand XX.02.2026 = 2.814,97€ zzgl. Barkasse XX€ insgesamt </a:t>
                      </a:r>
                      <a:r>
                        <a:rPr lang="de-DE" b="1" u="sng" dirty="0"/>
                        <a:t>XX€</a:t>
                      </a:r>
                      <a:endParaRPr lang="de-DE" b="1" dirty="0"/>
                    </a:p>
                    <a:p>
                      <a:endParaRPr lang="de-DE" sz="1000" b="1" dirty="0"/>
                    </a:p>
                    <a:p>
                      <a:r>
                        <a:rPr lang="de-DE" b="1" dirty="0"/>
                        <a:t>Kassenbestand geprüft und bestätigt.</a:t>
                      </a:r>
                    </a:p>
                    <a:p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0925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/>
                        <a:t> </a:t>
                      </a:r>
                      <a:r>
                        <a:rPr lang="de-DE" dirty="0"/>
                        <a:t>Auszahlung / Verrechnung Kassenbestände aus 2025</a:t>
                      </a:r>
                    </a:p>
                    <a:p>
                      <a:endParaRPr lang="de-DE" dirty="0"/>
                    </a:p>
                    <a:p>
                      <a:pPr lvl="1"/>
                      <a:r>
                        <a:rPr lang="de-DE" dirty="0"/>
                        <a:t>Heinrich spricht die Auszahlungen / Verrechnungen individuell an.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03958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61307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5836A-116F-DD15-EE27-7C4CA9250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09053-209D-207F-C3E6-291EC3AB1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Aktueller Kassenbericht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D2E7902-2374-A285-BB05-D98C89C33F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444" b="28889"/>
          <a:stretch/>
        </p:blipFill>
        <p:spPr>
          <a:xfrm>
            <a:off x="8655423" y="753228"/>
            <a:ext cx="1638759" cy="1080938"/>
          </a:xfrm>
          <a:prstGeom prst="rect">
            <a:avLst/>
          </a:prstGeom>
        </p:spPr>
      </p:pic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70C3FDA7-9010-1621-5109-9F1B7C64D1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776587"/>
              </p:ext>
            </p:extLst>
          </p:nvPr>
        </p:nvGraphicFramePr>
        <p:xfrm>
          <a:off x="284673" y="2122149"/>
          <a:ext cx="1187856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567">
                  <a:extLst>
                    <a:ext uri="{9D8B030D-6E8A-4147-A177-3AD203B41FA5}">
                      <a16:colId xmlns:a16="http://schemas.microsoft.com/office/drawing/2014/main" val="2991968058"/>
                    </a:ext>
                  </a:extLst>
                </a:gridCol>
                <a:gridCol w="7738469">
                  <a:extLst>
                    <a:ext uri="{9D8B030D-6E8A-4147-A177-3AD203B41FA5}">
                      <a16:colId xmlns:a16="http://schemas.microsoft.com/office/drawing/2014/main" val="647141911"/>
                    </a:ext>
                  </a:extLst>
                </a:gridCol>
                <a:gridCol w="1742532">
                  <a:extLst>
                    <a:ext uri="{9D8B030D-6E8A-4147-A177-3AD203B41FA5}">
                      <a16:colId xmlns:a16="http://schemas.microsoft.com/office/drawing/2014/main" val="87485311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de-DE" b="1" u="sng" dirty="0"/>
                        <a:t>Kassenbericht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5243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/>
                        <a:t>Wer: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0925145"/>
                  </a:ext>
                </a:extLst>
              </a:tr>
            </a:tbl>
          </a:graphicData>
        </a:graphic>
      </p:graphicFrame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76350326-7BFB-F4A6-A33B-69A421A168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8986724"/>
              </p:ext>
            </p:extLst>
          </p:nvPr>
        </p:nvGraphicFramePr>
        <p:xfrm>
          <a:off x="284672" y="2127229"/>
          <a:ext cx="11878566" cy="44211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08384">
                  <a:extLst>
                    <a:ext uri="{9D8B030D-6E8A-4147-A177-3AD203B41FA5}">
                      <a16:colId xmlns:a16="http://schemas.microsoft.com/office/drawing/2014/main" val="1631100889"/>
                    </a:ext>
                  </a:extLst>
                </a:gridCol>
                <a:gridCol w="3053801">
                  <a:extLst>
                    <a:ext uri="{9D8B030D-6E8A-4147-A177-3AD203B41FA5}">
                      <a16:colId xmlns:a16="http://schemas.microsoft.com/office/drawing/2014/main" val="3359752360"/>
                    </a:ext>
                  </a:extLst>
                </a:gridCol>
                <a:gridCol w="3053801">
                  <a:extLst>
                    <a:ext uri="{9D8B030D-6E8A-4147-A177-3AD203B41FA5}">
                      <a16:colId xmlns:a16="http://schemas.microsoft.com/office/drawing/2014/main" val="2107372736"/>
                    </a:ext>
                  </a:extLst>
                </a:gridCol>
                <a:gridCol w="3462580">
                  <a:extLst>
                    <a:ext uri="{9D8B030D-6E8A-4147-A177-3AD203B41FA5}">
                      <a16:colId xmlns:a16="http://schemas.microsoft.com/office/drawing/2014/main" val="3588609571"/>
                    </a:ext>
                  </a:extLst>
                </a:gridCol>
              </a:tblGrid>
              <a:tr h="182206">
                <a:tc>
                  <a:txBody>
                    <a:bodyPr/>
                    <a:lstStyle/>
                    <a:p>
                      <a:pPr algn="l" fontAlgn="b"/>
                      <a:r>
                        <a:rPr lang="de-DE" sz="1800" b="1" u="none" strike="noStrike" dirty="0">
                          <a:effectLst/>
                        </a:rPr>
                        <a:t> 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1" u="none" strike="noStrike" dirty="0">
                          <a:effectLst/>
                        </a:rPr>
                        <a:t>Summe Strafen: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1" u="none" strike="noStrike" dirty="0">
                          <a:effectLst/>
                        </a:rPr>
                        <a:t>Einzahlung: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1" u="none" strike="noStrike" dirty="0">
                          <a:effectLst/>
                        </a:rPr>
                        <a:t>Auszahlung / Verrechnung:</a:t>
                      </a:r>
                      <a:endParaRPr lang="de-DE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039003"/>
                  </a:ext>
                </a:extLst>
              </a:tr>
              <a:tr h="344990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u="none" strike="noStrike" dirty="0">
                          <a:effectLst/>
                        </a:rPr>
                        <a:t>Maik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extLst>
                  <a:ext uri="{0D108BD9-81ED-4DB2-BD59-A6C34878D82A}">
                    <a16:rowId xmlns:a16="http://schemas.microsoft.com/office/drawing/2014/main" val="3038053686"/>
                  </a:ext>
                </a:extLst>
              </a:tr>
              <a:tr h="344990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u="none" strike="noStrike" dirty="0">
                          <a:effectLst/>
                        </a:rPr>
                        <a:t>Ossi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extLst>
                  <a:ext uri="{0D108BD9-81ED-4DB2-BD59-A6C34878D82A}">
                    <a16:rowId xmlns:a16="http://schemas.microsoft.com/office/drawing/2014/main" val="3944030114"/>
                  </a:ext>
                </a:extLst>
              </a:tr>
              <a:tr h="344990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u="none" strike="noStrike">
                          <a:effectLst/>
                        </a:rPr>
                        <a:t>Bernd</a:t>
                      </a:r>
                      <a:endParaRPr lang="de-DE" sz="2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extLst>
                  <a:ext uri="{0D108BD9-81ED-4DB2-BD59-A6C34878D82A}">
                    <a16:rowId xmlns:a16="http://schemas.microsoft.com/office/drawing/2014/main" val="1848488697"/>
                  </a:ext>
                </a:extLst>
              </a:tr>
              <a:tr h="344990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u="none" strike="noStrike">
                          <a:effectLst/>
                        </a:rPr>
                        <a:t>Friese</a:t>
                      </a:r>
                      <a:endParaRPr lang="de-DE" sz="2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extLst>
                  <a:ext uri="{0D108BD9-81ED-4DB2-BD59-A6C34878D82A}">
                    <a16:rowId xmlns:a16="http://schemas.microsoft.com/office/drawing/2014/main" val="3541903449"/>
                  </a:ext>
                </a:extLst>
              </a:tr>
              <a:tr h="344990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u="none" strike="noStrike" dirty="0">
                          <a:effectLst/>
                        </a:rPr>
                        <a:t>Tim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extLst>
                  <a:ext uri="{0D108BD9-81ED-4DB2-BD59-A6C34878D82A}">
                    <a16:rowId xmlns:a16="http://schemas.microsoft.com/office/drawing/2014/main" val="1826151128"/>
                  </a:ext>
                </a:extLst>
              </a:tr>
              <a:tr h="344990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u="none" strike="noStrike" dirty="0">
                          <a:effectLst/>
                        </a:rPr>
                        <a:t>Kai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extLst>
                  <a:ext uri="{0D108BD9-81ED-4DB2-BD59-A6C34878D82A}">
                    <a16:rowId xmlns:a16="http://schemas.microsoft.com/office/drawing/2014/main" val="1824693454"/>
                  </a:ext>
                </a:extLst>
              </a:tr>
              <a:tr h="344990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u="none" strike="noStrike" dirty="0">
                          <a:effectLst/>
                        </a:rPr>
                        <a:t>Marc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extLst>
                  <a:ext uri="{0D108BD9-81ED-4DB2-BD59-A6C34878D82A}">
                    <a16:rowId xmlns:a16="http://schemas.microsoft.com/office/drawing/2014/main" val="1140681706"/>
                  </a:ext>
                </a:extLst>
              </a:tr>
              <a:tr h="344990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u="none" strike="noStrike" dirty="0" err="1">
                          <a:effectLst/>
                        </a:rPr>
                        <a:t>RoKa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extLst>
                  <a:ext uri="{0D108BD9-81ED-4DB2-BD59-A6C34878D82A}">
                    <a16:rowId xmlns:a16="http://schemas.microsoft.com/office/drawing/2014/main" val="1567422417"/>
                  </a:ext>
                </a:extLst>
              </a:tr>
              <a:tr h="344990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u="none" strike="noStrike" dirty="0" err="1">
                          <a:effectLst/>
                        </a:rPr>
                        <a:t>Jaske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extLst>
                  <a:ext uri="{0D108BD9-81ED-4DB2-BD59-A6C34878D82A}">
                    <a16:rowId xmlns:a16="http://schemas.microsoft.com/office/drawing/2014/main" val="1723187130"/>
                  </a:ext>
                </a:extLst>
              </a:tr>
              <a:tr h="344990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u="none" strike="noStrike" dirty="0">
                          <a:effectLst/>
                        </a:rPr>
                        <a:t>Heinrich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extLst>
                  <a:ext uri="{0D108BD9-81ED-4DB2-BD59-A6C34878D82A}">
                    <a16:rowId xmlns:a16="http://schemas.microsoft.com/office/drawing/2014/main" val="2681253021"/>
                  </a:ext>
                </a:extLst>
              </a:tr>
              <a:tr h="344990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u="none" strike="noStrike" dirty="0">
                          <a:effectLst/>
                        </a:rPr>
                        <a:t>Seb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extLst>
                  <a:ext uri="{0D108BD9-81ED-4DB2-BD59-A6C34878D82A}">
                    <a16:rowId xmlns:a16="http://schemas.microsoft.com/office/drawing/2014/main" val="4222155107"/>
                  </a:ext>
                </a:extLst>
              </a:tr>
              <a:tr h="344990">
                <a:tc>
                  <a:txBody>
                    <a:bodyPr/>
                    <a:lstStyle/>
                    <a:p>
                      <a:pPr algn="l" fontAlgn="b"/>
                      <a:r>
                        <a:rPr lang="de-DE" sz="2000" u="none" strike="noStrike" dirty="0">
                          <a:effectLst/>
                        </a:rPr>
                        <a:t>Alf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20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964" marR="6964" marT="6964" marB="0" anchor="b"/>
                </a:tc>
                <a:extLst>
                  <a:ext uri="{0D108BD9-81ED-4DB2-BD59-A6C34878D82A}">
                    <a16:rowId xmlns:a16="http://schemas.microsoft.com/office/drawing/2014/main" val="1555700510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A9D8C64F-7E71-F576-A5DB-383E4B5854EF}"/>
              </a:ext>
            </a:extLst>
          </p:cNvPr>
          <p:cNvSpPr txBox="1"/>
          <p:nvPr/>
        </p:nvSpPr>
        <p:spPr>
          <a:xfrm>
            <a:off x="10576559" y="806523"/>
            <a:ext cx="1638759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1400" dirty="0"/>
              <a:t>Ohne Berücksichtigung von Verbindlichkeiten</a:t>
            </a:r>
          </a:p>
        </p:txBody>
      </p:sp>
    </p:spTree>
    <p:extLst>
      <p:ext uri="{BB962C8B-B14F-4D97-AF65-F5344CB8AC3E}">
        <p14:creationId xmlns:p14="http://schemas.microsoft.com/office/powerpoint/2010/main" val="1094693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5640D-C6A1-47F0-2BF0-97475B920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F4B0B9-8DBC-6AF4-9641-2B7833964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Teilnehmer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3E4EAC6-088F-481D-1A07-78A05930CF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444" b="28889"/>
          <a:stretch/>
        </p:blipFill>
        <p:spPr>
          <a:xfrm>
            <a:off x="8655423" y="753228"/>
            <a:ext cx="1638759" cy="1080938"/>
          </a:xfrm>
          <a:prstGeom prst="rect">
            <a:avLst/>
          </a:prstGeom>
        </p:spPr>
      </p:pic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6F5976DC-2FE2-1C82-1055-33811F7EB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7254304"/>
              </p:ext>
            </p:extLst>
          </p:nvPr>
        </p:nvGraphicFramePr>
        <p:xfrm>
          <a:off x="680322" y="2182576"/>
          <a:ext cx="6660636" cy="450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766">
                  <a:extLst>
                    <a:ext uri="{9D8B030D-6E8A-4147-A177-3AD203B41FA5}">
                      <a16:colId xmlns:a16="http://schemas.microsoft.com/office/drawing/2014/main" val="3195976650"/>
                    </a:ext>
                  </a:extLst>
                </a:gridCol>
                <a:gridCol w="1345722">
                  <a:extLst>
                    <a:ext uri="{9D8B030D-6E8A-4147-A177-3AD203B41FA5}">
                      <a16:colId xmlns:a16="http://schemas.microsoft.com/office/drawing/2014/main" val="2991968058"/>
                    </a:ext>
                  </a:extLst>
                </a:gridCol>
                <a:gridCol w="3719201">
                  <a:extLst>
                    <a:ext uri="{9D8B030D-6E8A-4147-A177-3AD203B41FA5}">
                      <a16:colId xmlns:a16="http://schemas.microsoft.com/office/drawing/2014/main" val="3524816452"/>
                    </a:ext>
                  </a:extLst>
                </a:gridCol>
                <a:gridCol w="1068947">
                  <a:extLst>
                    <a:ext uri="{9D8B030D-6E8A-4147-A177-3AD203B41FA5}">
                      <a16:colId xmlns:a16="http://schemas.microsoft.com/office/drawing/2014/main" val="4053335272"/>
                    </a:ext>
                  </a:extLst>
                </a:gridCol>
              </a:tblGrid>
              <a:tr h="251532">
                <a:tc>
                  <a:txBody>
                    <a:bodyPr/>
                    <a:lstStyle/>
                    <a:p>
                      <a:pPr algn="l"/>
                      <a:r>
                        <a:rPr lang="de-DE" sz="1100" b="1" u="none" dirty="0"/>
                        <a:t>Lfd. Nr.: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b="1" u="none" dirty="0"/>
                        <a:t>Links: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100" u="none" dirty="0"/>
                        <a:t>Aufgabe: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u="none" dirty="0"/>
                        <a:t>Anwesend: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5243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Maik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dirty="0" err="1"/>
                        <a:t>Kegelpapa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6100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Heinrich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dirty="0"/>
                        <a:t>Kassenwart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0280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Marc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dirty="0"/>
                        <a:t>Stellv. Kassenwart + Tafeldienst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0925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Alexander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dirty="0"/>
                        <a:t>Getränkewart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3444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Bernd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dirty="0"/>
                        <a:t>Eventmanager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706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Tim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1392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Ossi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8561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Roland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1506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Kai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416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Manuel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2571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de-DE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Andreas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0536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0121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9E083-4C9D-464C-A68E-326184ACE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8E0141AD-FA48-4435-04F4-09AEA744CDA9}"/>
              </a:ext>
            </a:extLst>
          </p:cNvPr>
          <p:cNvSpPr/>
          <p:nvPr/>
        </p:nvSpPr>
        <p:spPr>
          <a:xfrm>
            <a:off x="672299" y="3991829"/>
            <a:ext cx="11511679" cy="4037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C2F3E2A-8687-F056-4021-505B60B2F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76819C-BE5D-2CF7-23DF-036F1606B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Begrüßung</a:t>
            </a:r>
          </a:p>
          <a:p>
            <a:r>
              <a:rPr lang="de-DE" dirty="0"/>
              <a:t>Rückblick – Generalversammlung Vorjahr</a:t>
            </a:r>
          </a:p>
          <a:p>
            <a:r>
              <a:rPr lang="de-DE" dirty="0"/>
              <a:t>Vergabe Orden</a:t>
            </a:r>
          </a:p>
          <a:p>
            <a:r>
              <a:rPr lang="de-DE" dirty="0"/>
              <a:t>Kassenbericht</a:t>
            </a:r>
          </a:p>
          <a:p>
            <a:r>
              <a:rPr lang="de-DE" dirty="0"/>
              <a:t>Kassensituation für die Zukunft</a:t>
            </a:r>
          </a:p>
          <a:p>
            <a:r>
              <a:rPr lang="de-DE" dirty="0"/>
              <a:t>Event Übersicht</a:t>
            </a:r>
          </a:p>
          <a:p>
            <a:r>
              <a:rPr lang="de-DE" dirty="0"/>
              <a:t>Diverse Themen</a:t>
            </a:r>
          </a:p>
          <a:p>
            <a:pPr lvl="1"/>
            <a:r>
              <a:rPr lang="de-DE" dirty="0"/>
              <a:t>Vorab eingereichte Themen</a:t>
            </a:r>
          </a:p>
          <a:p>
            <a:pPr lvl="1"/>
            <a:r>
              <a:rPr lang="de-DE" dirty="0"/>
              <a:t>Diskussionen neue Themen</a:t>
            </a:r>
          </a:p>
          <a:p>
            <a:pPr lvl="1"/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6826AAA-D22C-B1C3-A144-180501AA7E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444" b="28889"/>
          <a:stretch/>
        </p:blipFill>
        <p:spPr>
          <a:xfrm>
            <a:off x="8655423" y="753228"/>
            <a:ext cx="1638759" cy="1080938"/>
          </a:xfrm>
          <a:prstGeom prst="rect">
            <a:avLst/>
          </a:prstGeom>
        </p:spPr>
      </p:pic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C9CC0A68-859B-2FA5-46B4-0785B1F70ECD}"/>
              </a:ext>
            </a:extLst>
          </p:cNvPr>
          <p:cNvCxnSpPr/>
          <p:nvPr/>
        </p:nvCxnSpPr>
        <p:spPr>
          <a:xfrm>
            <a:off x="680321" y="2695073"/>
            <a:ext cx="115116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9E3CEBB3-85AC-3463-6A20-07A62D9AA259}"/>
              </a:ext>
            </a:extLst>
          </p:cNvPr>
          <p:cNvCxnSpPr/>
          <p:nvPr/>
        </p:nvCxnSpPr>
        <p:spPr>
          <a:xfrm>
            <a:off x="680321" y="3120189"/>
            <a:ext cx="115116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A16918F9-27F8-B77F-3066-656EE4F35559}"/>
              </a:ext>
            </a:extLst>
          </p:cNvPr>
          <p:cNvCxnSpPr/>
          <p:nvPr/>
        </p:nvCxnSpPr>
        <p:spPr>
          <a:xfrm>
            <a:off x="680321" y="3561347"/>
            <a:ext cx="115116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619B0808-8C24-8960-5F33-1FE918FCA9BA}"/>
              </a:ext>
            </a:extLst>
          </p:cNvPr>
          <p:cNvCxnSpPr/>
          <p:nvPr/>
        </p:nvCxnSpPr>
        <p:spPr>
          <a:xfrm>
            <a:off x="680321" y="3986463"/>
            <a:ext cx="115116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503A6037-6ABC-1C48-ADB2-F63F71FC0D24}"/>
              </a:ext>
            </a:extLst>
          </p:cNvPr>
          <p:cNvCxnSpPr/>
          <p:nvPr/>
        </p:nvCxnSpPr>
        <p:spPr>
          <a:xfrm>
            <a:off x="680321" y="2304789"/>
            <a:ext cx="115116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355E30EC-433C-8429-4821-D6AE196D619E}"/>
              </a:ext>
            </a:extLst>
          </p:cNvPr>
          <p:cNvCxnSpPr/>
          <p:nvPr/>
        </p:nvCxnSpPr>
        <p:spPr>
          <a:xfrm>
            <a:off x="672300" y="4395537"/>
            <a:ext cx="115116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D48C300C-E2BB-A485-AEDE-32082238A47F}"/>
              </a:ext>
            </a:extLst>
          </p:cNvPr>
          <p:cNvCxnSpPr/>
          <p:nvPr/>
        </p:nvCxnSpPr>
        <p:spPr>
          <a:xfrm>
            <a:off x="680321" y="4836695"/>
            <a:ext cx="115116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808F7CF8-9AF0-D375-D01E-6645B6027CC7}"/>
              </a:ext>
            </a:extLst>
          </p:cNvPr>
          <p:cNvCxnSpPr/>
          <p:nvPr/>
        </p:nvCxnSpPr>
        <p:spPr>
          <a:xfrm>
            <a:off x="672300" y="5936189"/>
            <a:ext cx="115116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5EBF5B52-A583-DE3E-DC1C-3D8D86C29C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222"/>
          <a:stretch/>
        </p:blipFill>
        <p:spPr>
          <a:xfrm>
            <a:off x="10762836" y="2181250"/>
            <a:ext cx="476244" cy="60253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608289C-9898-317F-3C31-5A0964C57F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222"/>
          <a:stretch/>
        </p:blipFill>
        <p:spPr>
          <a:xfrm>
            <a:off x="10762836" y="2585704"/>
            <a:ext cx="476244" cy="60253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69B4925-FFF4-72A8-DD4F-A9F7E1F2D7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222"/>
          <a:stretch/>
        </p:blipFill>
        <p:spPr>
          <a:xfrm>
            <a:off x="10762836" y="3014993"/>
            <a:ext cx="476244" cy="60253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74F5F66-789E-A08D-1662-9EE54E461E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222"/>
          <a:stretch/>
        </p:blipFill>
        <p:spPr>
          <a:xfrm>
            <a:off x="10762836" y="3470248"/>
            <a:ext cx="476244" cy="60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46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BAB05-2ED3-EA51-9F1F-427F69E6E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BCD79-97EE-2957-7FD2-46CF4ECD0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Kassensituation für die Zukunft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69EE1E4-37EA-2CF4-90C0-22975E8520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444" b="28889"/>
          <a:stretch/>
        </p:blipFill>
        <p:spPr>
          <a:xfrm>
            <a:off x="8655423" y="753228"/>
            <a:ext cx="1638759" cy="108093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144ACBF-481E-B7C2-3070-4447248E7376}"/>
              </a:ext>
            </a:extLst>
          </p:cNvPr>
          <p:cNvSpPr txBox="1"/>
          <p:nvPr/>
        </p:nvSpPr>
        <p:spPr>
          <a:xfrm>
            <a:off x="680320" y="2387937"/>
            <a:ext cx="1117958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Die Aufgabe des </a:t>
            </a:r>
            <a:r>
              <a:rPr lang="de-DE" dirty="0" err="1"/>
              <a:t>Kegelpapas</a:t>
            </a:r>
            <a:r>
              <a:rPr lang="de-DE" dirty="0"/>
              <a:t> und die der Kassenwarte liegen darin, für die ordnungsgemäße Führung, Nahvollziehbarkeit zur sorgen.</a:t>
            </a:r>
          </a:p>
          <a:p>
            <a:r>
              <a:rPr lang="de-DE" dirty="0"/>
              <a:t>Hierzu zählt auch das Bestreben, die Kegelkasse vor Risiko (z.B. Übermäßige Abschöpfung) zu schützen.</a:t>
            </a:r>
          </a:p>
          <a:p>
            <a:endParaRPr lang="de-DE" dirty="0"/>
          </a:p>
          <a:p>
            <a:r>
              <a:rPr lang="de-DE" dirty="0"/>
              <a:t>Damit alle Team Events weiterhin realisiert werden können, muss eine Neuregelung der Kassen oder Budgets her, damit weiterhin Guthaben auf dem Kegelkonto vorzufinden ist.</a:t>
            </a:r>
          </a:p>
          <a:p>
            <a:r>
              <a:rPr lang="de-DE" dirty="0"/>
              <a:t>Auch im Zuge der Inflation steigen die Preise zu den jeweiligen Team Events.</a:t>
            </a:r>
          </a:p>
          <a:p>
            <a:endParaRPr lang="de-DE" dirty="0"/>
          </a:p>
          <a:p>
            <a:r>
              <a:rPr lang="de-DE" dirty="0"/>
              <a:t>Unter Berücksichtigung der bisherigen Ausgaben ist eine Kegelfahrt nicht realisierbar.</a:t>
            </a:r>
          </a:p>
        </p:txBody>
      </p:sp>
    </p:spTree>
    <p:extLst>
      <p:ext uri="{BB962C8B-B14F-4D97-AF65-F5344CB8AC3E}">
        <p14:creationId xmlns:p14="http://schemas.microsoft.com/office/powerpoint/2010/main" val="3153966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EE884-EA0A-EDC9-D229-6BE73932E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68347C-53C3-8794-C2A0-5B5546EDD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Kassensituation für die Zukunft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6505ABA-97CC-51BF-B581-64BEBC1E9B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444" b="28889"/>
          <a:stretch/>
        </p:blipFill>
        <p:spPr>
          <a:xfrm>
            <a:off x="8655423" y="753228"/>
            <a:ext cx="1638759" cy="108093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086BFC8-7AB2-73FA-DA3E-DE818D255ECE}"/>
              </a:ext>
            </a:extLst>
          </p:cNvPr>
          <p:cNvSpPr txBox="1"/>
          <p:nvPr/>
        </p:nvSpPr>
        <p:spPr>
          <a:xfrm>
            <a:off x="680320" y="2387937"/>
            <a:ext cx="1117958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Beispiel Kosten Kegelfahrt:</a:t>
            </a:r>
          </a:p>
          <a:p>
            <a:endParaRPr lang="de-DE" dirty="0"/>
          </a:p>
          <a:p>
            <a:r>
              <a:rPr lang="de-DE" dirty="0"/>
              <a:t>10 Personen nach </a:t>
            </a:r>
            <a:r>
              <a:rPr lang="de-DE" dirty="0" err="1"/>
              <a:t>Hallorca</a:t>
            </a:r>
            <a:r>
              <a:rPr lang="de-DE" dirty="0"/>
              <a:t> – </a:t>
            </a:r>
            <a:r>
              <a:rPr lang="de-DE" dirty="0" err="1"/>
              <a:t>Malleparty</a:t>
            </a:r>
            <a:r>
              <a:rPr lang="de-DE" dirty="0"/>
              <a:t> Freitag bis Sonntag inkl. </a:t>
            </a:r>
            <a:r>
              <a:rPr lang="de-DE" dirty="0" err="1"/>
              <a:t>Partyzug</a:t>
            </a:r>
            <a:r>
              <a:rPr lang="de-DE" dirty="0"/>
              <a:t> und All In (Vollverpflegung)</a:t>
            </a:r>
          </a:p>
          <a:p>
            <a:endParaRPr lang="de-DE" dirty="0"/>
          </a:p>
          <a:p>
            <a:r>
              <a:rPr lang="de-DE" dirty="0"/>
              <a:t>5.5554,55€ via Müller Tours </a:t>
            </a:r>
          </a:p>
          <a:p>
            <a:endParaRPr lang="de-DE" dirty="0"/>
          </a:p>
          <a:p>
            <a:r>
              <a:rPr lang="de-DE" dirty="0"/>
              <a:t>Beitrag pro Person </a:t>
            </a:r>
            <a:r>
              <a:rPr lang="de-DE" u="sng" dirty="0"/>
              <a:t>555,45€</a:t>
            </a:r>
          </a:p>
        </p:txBody>
      </p:sp>
    </p:spTree>
    <p:extLst>
      <p:ext uri="{BB962C8B-B14F-4D97-AF65-F5344CB8AC3E}">
        <p14:creationId xmlns:p14="http://schemas.microsoft.com/office/powerpoint/2010/main" val="3656070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62D37-EF87-A25E-1F6F-DBA459969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7D1E38-2FEB-3FC4-45AA-7D77A062F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Kassensituation für die Zukunft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FF6F3F6-3EDA-4916-582D-31C375B762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444" b="28889"/>
          <a:stretch/>
        </p:blipFill>
        <p:spPr>
          <a:xfrm>
            <a:off x="8655423" y="753228"/>
            <a:ext cx="1638759" cy="108093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3EE8D67-8650-F62B-7473-3F91A2D360B2}"/>
              </a:ext>
            </a:extLst>
          </p:cNvPr>
          <p:cNvSpPr txBox="1"/>
          <p:nvPr/>
        </p:nvSpPr>
        <p:spPr>
          <a:xfrm>
            <a:off x="680320" y="2387937"/>
            <a:ext cx="1117958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Szenario 1:</a:t>
            </a:r>
          </a:p>
          <a:p>
            <a:endParaRPr lang="de-DE" dirty="0"/>
          </a:p>
          <a:p>
            <a:r>
              <a:rPr lang="de-DE" dirty="0"/>
              <a:t>Aufgrund der letzten Rückzahlung wäre es Denkbar, dass die Mitgliedsbeiträge und </a:t>
            </a:r>
            <a:r>
              <a:rPr lang="de-DE" dirty="0" err="1"/>
              <a:t>Vorrauszahlungen</a:t>
            </a:r>
            <a:r>
              <a:rPr lang="de-DE" dirty="0"/>
              <a:t> der </a:t>
            </a:r>
            <a:r>
              <a:rPr lang="de-DE" dirty="0" err="1"/>
              <a:t>Strafenschnitte</a:t>
            </a:r>
            <a:r>
              <a:rPr lang="de-DE" dirty="0"/>
              <a:t> verschoben werden.</a:t>
            </a:r>
          </a:p>
          <a:p>
            <a:r>
              <a:rPr lang="de-DE" dirty="0"/>
              <a:t>Derzeit 15€ Mitgliedbeitrag und 15€ </a:t>
            </a:r>
            <a:r>
              <a:rPr lang="de-DE" dirty="0" err="1"/>
              <a:t>Strafenvorrauszahlung</a:t>
            </a:r>
            <a:endParaRPr lang="de-DE" dirty="0"/>
          </a:p>
          <a:p>
            <a:endParaRPr lang="de-DE" dirty="0"/>
          </a:p>
          <a:p>
            <a:r>
              <a:rPr lang="de-DE" dirty="0"/>
              <a:t>Mit einer Verschiebung des Mitgliedbeitrag auf 20€ und 10€ </a:t>
            </a:r>
            <a:r>
              <a:rPr lang="de-DE" dirty="0" err="1"/>
              <a:t>Strafenvorrauszahlung</a:t>
            </a:r>
            <a:r>
              <a:rPr lang="de-DE" dirty="0"/>
              <a:t>, würde der Kegelkasse 600,00€ pro Jahr zugeführt werden.</a:t>
            </a:r>
          </a:p>
        </p:txBody>
      </p:sp>
    </p:spTree>
    <p:extLst>
      <p:ext uri="{BB962C8B-B14F-4D97-AF65-F5344CB8AC3E}">
        <p14:creationId xmlns:p14="http://schemas.microsoft.com/office/powerpoint/2010/main" val="534931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5BE68-B003-8AD6-4110-5D566F06D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A778E7-0D40-E194-0D16-F5CFE52BC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Kassensituation für die Zukunft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8B588B3-ACF8-B610-5E70-82DC7C73D8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444" b="28889"/>
          <a:stretch/>
        </p:blipFill>
        <p:spPr>
          <a:xfrm>
            <a:off x="8655423" y="753228"/>
            <a:ext cx="1638759" cy="108093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C50A012-195C-D276-4143-DAA1BE4B4E04}"/>
              </a:ext>
            </a:extLst>
          </p:cNvPr>
          <p:cNvSpPr txBox="1"/>
          <p:nvPr/>
        </p:nvSpPr>
        <p:spPr>
          <a:xfrm>
            <a:off x="680320" y="2387937"/>
            <a:ext cx="1117958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Szenario 2:</a:t>
            </a:r>
          </a:p>
          <a:p>
            <a:endParaRPr lang="de-DE" dirty="0"/>
          </a:p>
          <a:p>
            <a:r>
              <a:rPr lang="de-DE" dirty="0"/>
              <a:t>Anhebung des Mitgliedsbeitrags von 15€ auf 20€ zzgl. Der </a:t>
            </a:r>
            <a:r>
              <a:rPr lang="de-DE" dirty="0" err="1"/>
              <a:t>Strafenvorrauszahlung</a:t>
            </a:r>
            <a:r>
              <a:rPr lang="de-DE" dirty="0"/>
              <a:t> 15€.</a:t>
            </a:r>
          </a:p>
          <a:p>
            <a:endParaRPr lang="de-DE" dirty="0"/>
          </a:p>
          <a:p>
            <a:r>
              <a:rPr lang="de-DE" dirty="0"/>
              <a:t>Neuer monatlicher Beitrag 35€ - 20€ Mitgliedbeitrag und 15€ </a:t>
            </a:r>
            <a:r>
              <a:rPr lang="de-DE" dirty="0" err="1"/>
              <a:t>Strafenvorrauszahlung</a:t>
            </a:r>
            <a:endParaRPr lang="de-DE" dirty="0"/>
          </a:p>
          <a:p>
            <a:endParaRPr lang="de-DE" dirty="0"/>
          </a:p>
          <a:p>
            <a:r>
              <a:rPr lang="de-DE" dirty="0"/>
              <a:t>Mit der Erhöhung des Mitgliedbeitrag, würde der Kegelkasse 600,00€ pro Jahr zugeführt werden.</a:t>
            </a:r>
          </a:p>
        </p:txBody>
      </p:sp>
    </p:spTree>
    <p:extLst>
      <p:ext uri="{BB962C8B-B14F-4D97-AF65-F5344CB8AC3E}">
        <p14:creationId xmlns:p14="http://schemas.microsoft.com/office/powerpoint/2010/main" val="12096695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A194B-03D8-9C64-45B7-A75E3C940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3FB616-DB79-EBC2-5058-C65D23EE4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Kassensituation für die Zukunft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EAEF4D8-6695-FC38-4770-22A0DEA5BC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444" b="28889"/>
          <a:stretch/>
        </p:blipFill>
        <p:spPr>
          <a:xfrm>
            <a:off x="8655423" y="753228"/>
            <a:ext cx="1638759" cy="108093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C0CE7D5-5C80-077E-714B-1A60339B64B3}"/>
              </a:ext>
            </a:extLst>
          </p:cNvPr>
          <p:cNvSpPr txBox="1"/>
          <p:nvPr/>
        </p:nvSpPr>
        <p:spPr>
          <a:xfrm>
            <a:off x="680320" y="2387937"/>
            <a:ext cx="111795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Szenario 3:</a:t>
            </a:r>
          </a:p>
          <a:p>
            <a:endParaRPr lang="de-DE" dirty="0"/>
          </a:p>
          <a:p>
            <a:r>
              <a:rPr lang="de-DE" dirty="0"/>
              <a:t>Anhebung der derzeitigen Strafen.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6220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9ACA7-9D54-C140-3F06-EC9B66FC2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900816-0AEF-AC29-3E3E-331216E69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Kassensituation für die Zukunft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0352BB9-D939-BDF8-AD8A-0359C1F3A1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444" b="28889"/>
          <a:stretch/>
        </p:blipFill>
        <p:spPr>
          <a:xfrm>
            <a:off x="8655423" y="753228"/>
            <a:ext cx="1638759" cy="108093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D54EA36-3EA0-76EB-F819-6E0FE0225E0E}"/>
              </a:ext>
            </a:extLst>
          </p:cNvPr>
          <p:cNvSpPr txBox="1"/>
          <p:nvPr/>
        </p:nvSpPr>
        <p:spPr>
          <a:xfrm>
            <a:off x="680320" y="2387937"/>
            <a:ext cx="1117958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Szenario 4:</a:t>
            </a:r>
          </a:p>
          <a:p>
            <a:endParaRPr lang="de-DE" dirty="0"/>
          </a:p>
          <a:p>
            <a:r>
              <a:rPr lang="de-DE" dirty="0"/>
              <a:t>Keine Auszahlungen der </a:t>
            </a:r>
            <a:r>
              <a:rPr lang="de-DE" dirty="0" err="1"/>
              <a:t>Strafenguthaben</a:t>
            </a:r>
            <a:r>
              <a:rPr lang="de-DE" dirty="0"/>
              <a:t> an die Mitglieder.</a:t>
            </a:r>
          </a:p>
          <a:p>
            <a:endParaRPr lang="de-DE" dirty="0"/>
          </a:p>
          <a:p>
            <a:r>
              <a:rPr lang="de-DE" dirty="0"/>
              <a:t>Nachteil, es könnte sich auf das Spielverhalten / Spielfreude aller auswirken.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9033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5B439-6333-BB40-5554-453BC1575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942A23-26C7-324C-4E69-DC74F5DE3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Kassensituation für die Zukunft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A859385-2EED-6682-D2F4-C162CD14CD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444" b="28889"/>
          <a:stretch/>
        </p:blipFill>
        <p:spPr>
          <a:xfrm>
            <a:off x="8655423" y="753228"/>
            <a:ext cx="1638759" cy="1080938"/>
          </a:xfrm>
          <a:prstGeom prst="rect">
            <a:avLst/>
          </a:prstGeom>
        </p:spPr>
      </p:pic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7A4A410A-B6E1-4045-8214-A928A9D763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098562"/>
              </p:ext>
            </p:extLst>
          </p:nvPr>
        </p:nvGraphicFramePr>
        <p:xfrm>
          <a:off x="284673" y="2122149"/>
          <a:ext cx="11878568" cy="4668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6036">
                  <a:extLst>
                    <a:ext uri="{9D8B030D-6E8A-4147-A177-3AD203B41FA5}">
                      <a16:colId xmlns:a16="http://schemas.microsoft.com/office/drawing/2014/main" val="2991968058"/>
                    </a:ext>
                  </a:extLst>
                </a:gridCol>
                <a:gridCol w="1742532">
                  <a:extLst>
                    <a:ext uri="{9D8B030D-6E8A-4147-A177-3AD203B41FA5}">
                      <a16:colId xmlns:a16="http://schemas.microsoft.com/office/drawing/2014/main" val="874853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i="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Abstimmung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Entscheidung: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5243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Szenario 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Veränderung der Beiträge von 20€ &amp; 10€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Ja</a:t>
                      </a:r>
                    </a:p>
                    <a:p>
                      <a:r>
                        <a:rPr lang="de-DE" dirty="0"/>
                        <a:t>Nein</a:t>
                      </a:r>
                    </a:p>
                    <a:p>
                      <a:r>
                        <a:rPr lang="de-DE" dirty="0"/>
                        <a:t>Enthaltung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3695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Szenario 2</a:t>
                      </a:r>
                    </a:p>
                    <a:p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Anhebung der Beitrage von 30€ auf 35€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Ja</a:t>
                      </a:r>
                    </a:p>
                    <a:p>
                      <a:r>
                        <a:rPr lang="de-DE" dirty="0"/>
                        <a:t>Nein</a:t>
                      </a:r>
                    </a:p>
                    <a:p>
                      <a:r>
                        <a:rPr lang="de-DE" dirty="0"/>
                        <a:t>Enthaltung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9456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Szenario 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Steigerung der </a:t>
                      </a:r>
                      <a:r>
                        <a:rPr lang="de-DE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Strafenbeträge</a:t>
                      </a:r>
                      <a:endParaRPr lang="de-DE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Ja</a:t>
                      </a:r>
                    </a:p>
                    <a:p>
                      <a:r>
                        <a:rPr lang="de-DE" dirty="0"/>
                        <a:t>Nein</a:t>
                      </a:r>
                    </a:p>
                    <a:p>
                      <a:r>
                        <a:rPr lang="de-DE" dirty="0"/>
                        <a:t>Enthaltung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0339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Szenario 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Einbehaltung des </a:t>
                      </a:r>
                      <a:r>
                        <a:rPr lang="de-DE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Strafenguthabens</a:t>
                      </a:r>
                      <a:endParaRPr lang="de-DE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Ja</a:t>
                      </a:r>
                    </a:p>
                    <a:p>
                      <a:r>
                        <a:rPr lang="de-DE" dirty="0"/>
                        <a:t>Nein</a:t>
                      </a:r>
                    </a:p>
                    <a:p>
                      <a:r>
                        <a:rPr lang="de-DE" dirty="0"/>
                        <a:t>Enthaltung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1371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Entscheidung:</a:t>
                      </a:r>
                    </a:p>
                    <a:p>
                      <a:endParaRPr lang="de-DE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55156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38002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A01B6-63E2-EF0C-7DD9-C185E7B86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7DAC09E9-9A3A-D98C-5800-C77BCB34A25D}"/>
              </a:ext>
            </a:extLst>
          </p:cNvPr>
          <p:cNvSpPr/>
          <p:nvPr/>
        </p:nvSpPr>
        <p:spPr>
          <a:xfrm>
            <a:off x="672299" y="4419528"/>
            <a:ext cx="11511679" cy="4037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3423F-AF6A-CE73-B8EA-39EFB5ED8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E207CB-4D15-4420-CA46-6691AEF55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Begrüßung</a:t>
            </a:r>
          </a:p>
          <a:p>
            <a:r>
              <a:rPr lang="de-DE" dirty="0"/>
              <a:t>Rückblick – Generalversammlung Vorjahr</a:t>
            </a:r>
          </a:p>
          <a:p>
            <a:r>
              <a:rPr lang="de-DE" dirty="0"/>
              <a:t>Vergabe Orden</a:t>
            </a:r>
          </a:p>
          <a:p>
            <a:r>
              <a:rPr lang="de-DE" dirty="0"/>
              <a:t>Kassenbericht</a:t>
            </a:r>
          </a:p>
          <a:p>
            <a:r>
              <a:rPr lang="de-DE" dirty="0"/>
              <a:t>Kassensituation für die Zukunft</a:t>
            </a:r>
          </a:p>
          <a:p>
            <a:r>
              <a:rPr lang="de-DE" dirty="0"/>
              <a:t>Event Übersicht</a:t>
            </a:r>
          </a:p>
          <a:p>
            <a:r>
              <a:rPr lang="de-DE" dirty="0"/>
              <a:t>Diverse Themen</a:t>
            </a:r>
          </a:p>
          <a:p>
            <a:pPr lvl="1"/>
            <a:r>
              <a:rPr lang="de-DE" dirty="0"/>
              <a:t>Vorab eingereichte Themen</a:t>
            </a:r>
          </a:p>
          <a:p>
            <a:pPr lvl="1"/>
            <a:r>
              <a:rPr lang="de-DE" dirty="0"/>
              <a:t>Diskussionen neue Themen</a:t>
            </a:r>
          </a:p>
          <a:p>
            <a:pPr lvl="1"/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6C30923-6C56-634C-C890-FDEB48B4F7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444" b="28889"/>
          <a:stretch/>
        </p:blipFill>
        <p:spPr>
          <a:xfrm>
            <a:off x="8655423" y="753228"/>
            <a:ext cx="1638759" cy="1080938"/>
          </a:xfrm>
          <a:prstGeom prst="rect">
            <a:avLst/>
          </a:prstGeom>
        </p:spPr>
      </p:pic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59207CA6-72E8-349E-131B-252E03B4743D}"/>
              </a:ext>
            </a:extLst>
          </p:cNvPr>
          <p:cNvCxnSpPr/>
          <p:nvPr/>
        </p:nvCxnSpPr>
        <p:spPr>
          <a:xfrm>
            <a:off x="680321" y="2695073"/>
            <a:ext cx="115116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347163DE-BFEF-756A-6D0B-3C97B57B4FE2}"/>
              </a:ext>
            </a:extLst>
          </p:cNvPr>
          <p:cNvCxnSpPr/>
          <p:nvPr/>
        </p:nvCxnSpPr>
        <p:spPr>
          <a:xfrm>
            <a:off x="680321" y="3120189"/>
            <a:ext cx="115116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FC8297A8-CD58-C4CC-C3CE-54D7525C802F}"/>
              </a:ext>
            </a:extLst>
          </p:cNvPr>
          <p:cNvCxnSpPr/>
          <p:nvPr/>
        </p:nvCxnSpPr>
        <p:spPr>
          <a:xfrm>
            <a:off x="680321" y="3561347"/>
            <a:ext cx="115116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83492432-4912-C12C-8A6B-B38AB7B0AE4C}"/>
              </a:ext>
            </a:extLst>
          </p:cNvPr>
          <p:cNvCxnSpPr/>
          <p:nvPr/>
        </p:nvCxnSpPr>
        <p:spPr>
          <a:xfrm>
            <a:off x="680321" y="3986463"/>
            <a:ext cx="115116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F3AC7C71-E409-C1E1-25DA-EEAD423B3C44}"/>
              </a:ext>
            </a:extLst>
          </p:cNvPr>
          <p:cNvCxnSpPr/>
          <p:nvPr/>
        </p:nvCxnSpPr>
        <p:spPr>
          <a:xfrm>
            <a:off x="680321" y="2304789"/>
            <a:ext cx="115116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1BC72FDB-7462-5F0B-3232-5F74F78F3E23}"/>
              </a:ext>
            </a:extLst>
          </p:cNvPr>
          <p:cNvCxnSpPr/>
          <p:nvPr/>
        </p:nvCxnSpPr>
        <p:spPr>
          <a:xfrm>
            <a:off x="672300" y="4395537"/>
            <a:ext cx="115116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A5354420-9978-C6A5-C44D-CF20F958E502}"/>
              </a:ext>
            </a:extLst>
          </p:cNvPr>
          <p:cNvCxnSpPr/>
          <p:nvPr/>
        </p:nvCxnSpPr>
        <p:spPr>
          <a:xfrm>
            <a:off x="680321" y="4836695"/>
            <a:ext cx="115116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C0C412CC-27EB-1775-D199-74E7F7BA0C54}"/>
              </a:ext>
            </a:extLst>
          </p:cNvPr>
          <p:cNvCxnSpPr/>
          <p:nvPr/>
        </p:nvCxnSpPr>
        <p:spPr>
          <a:xfrm>
            <a:off x="672300" y="5936189"/>
            <a:ext cx="115116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1D906C00-D7F6-7FEE-D16F-4C9133D73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222"/>
          <a:stretch/>
        </p:blipFill>
        <p:spPr>
          <a:xfrm>
            <a:off x="10762836" y="2181250"/>
            <a:ext cx="476244" cy="60253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5B7BCA0-F8D3-6D6A-4DB0-FBAFDC947C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222"/>
          <a:stretch/>
        </p:blipFill>
        <p:spPr>
          <a:xfrm>
            <a:off x="10762836" y="2585704"/>
            <a:ext cx="476244" cy="60253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99EE3DC-843B-B16C-362C-4FBD3AEB9E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222"/>
          <a:stretch/>
        </p:blipFill>
        <p:spPr>
          <a:xfrm>
            <a:off x="10762836" y="3014993"/>
            <a:ext cx="476244" cy="60253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7D9AD64-B521-91C9-0759-7D112A22E3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222"/>
          <a:stretch/>
        </p:blipFill>
        <p:spPr>
          <a:xfrm>
            <a:off x="10762836" y="3470248"/>
            <a:ext cx="476244" cy="602532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E71C87D5-D692-275E-20ED-D566BFDE29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222"/>
          <a:stretch/>
        </p:blipFill>
        <p:spPr>
          <a:xfrm>
            <a:off x="10762836" y="3883275"/>
            <a:ext cx="476244" cy="60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859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4EAB3-1E09-7F17-5152-C14A5AA5D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2A7029-53A0-3770-79E3-07C85105B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Künftige Events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E058C0E-0CFB-1F5E-4432-6E3BD3ED5E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444" b="28889"/>
          <a:stretch/>
        </p:blipFill>
        <p:spPr>
          <a:xfrm>
            <a:off x="8655423" y="753228"/>
            <a:ext cx="1638759" cy="1080938"/>
          </a:xfrm>
          <a:prstGeom prst="rect">
            <a:avLst/>
          </a:prstGeom>
        </p:spPr>
      </p:pic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9FCDA1CF-BB67-B206-D761-DC3B9C8FA0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2485451"/>
              </p:ext>
            </p:extLst>
          </p:nvPr>
        </p:nvGraphicFramePr>
        <p:xfrm>
          <a:off x="284673" y="2122149"/>
          <a:ext cx="11878568" cy="421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6036">
                  <a:extLst>
                    <a:ext uri="{9D8B030D-6E8A-4147-A177-3AD203B41FA5}">
                      <a16:colId xmlns:a16="http://schemas.microsoft.com/office/drawing/2014/main" val="2991968058"/>
                    </a:ext>
                  </a:extLst>
                </a:gridCol>
                <a:gridCol w="1742532">
                  <a:extLst>
                    <a:ext uri="{9D8B030D-6E8A-4147-A177-3AD203B41FA5}">
                      <a16:colId xmlns:a16="http://schemas.microsoft.com/office/drawing/2014/main" val="874853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i="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Erinnerung bevorstehende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Wer: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5243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Bossel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Manu &amp;</a:t>
                      </a:r>
                    </a:p>
                    <a:p>
                      <a:r>
                        <a:rPr lang="de-DE" dirty="0"/>
                        <a:t>Stefan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3695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Vatertag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Maik &amp; </a:t>
                      </a:r>
                    </a:p>
                    <a:p>
                      <a:r>
                        <a:rPr lang="de-DE" dirty="0"/>
                        <a:t>Marc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9456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Outdoorkegeln 2026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Bernd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03396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Weihnachten 2026</a:t>
                      </a:r>
                    </a:p>
                    <a:p>
                      <a:endParaRPr lang="de-DE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1371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Bossel 2027</a:t>
                      </a:r>
                    </a:p>
                    <a:p>
                      <a:endParaRPr lang="de-DE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tbd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89225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Outdoorkegeln 2027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Bernd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55156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5534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F8AAE-F816-B2C9-1C61-06A19F298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C51175-54C3-AE30-7079-C5A86913E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8AEAF06-6B4E-AF0C-8E8D-67D0C9D03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Begrüßung</a:t>
            </a:r>
          </a:p>
          <a:p>
            <a:r>
              <a:rPr lang="de-DE" dirty="0"/>
              <a:t>Rückblick – Generalversammlung Vorjahr</a:t>
            </a:r>
          </a:p>
          <a:p>
            <a:r>
              <a:rPr lang="de-DE" dirty="0"/>
              <a:t>Vergabe Orden</a:t>
            </a:r>
          </a:p>
          <a:p>
            <a:r>
              <a:rPr lang="de-DE" dirty="0"/>
              <a:t>Kassenbericht</a:t>
            </a:r>
          </a:p>
          <a:p>
            <a:r>
              <a:rPr lang="de-DE" dirty="0"/>
              <a:t>Kassensituation für die Zukunft</a:t>
            </a:r>
          </a:p>
          <a:p>
            <a:r>
              <a:rPr lang="de-DE" dirty="0"/>
              <a:t>Event Übersicht</a:t>
            </a:r>
          </a:p>
          <a:p>
            <a:r>
              <a:rPr lang="de-DE" dirty="0"/>
              <a:t>Diverse Themen</a:t>
            </a:r>
          </a:p>
          <a:p>
            <a:pPr lvl="1"/>
            <a:r>
              <a:rPr lang="de-DE" dirty="0"/>
              <a:t>Vorab eingereichte Themen</a:t>
            </a:r>
          </a:p>
          <a:p>
            <a:pPr lvl="1"/>
            <a:r>
              <a:rPr lang="de-DE" dirty="0"/>
              <a:t>Diskussionen neue Themen</a:t>
            </a:r>
          </a:p>
          <a:p>
            <a:pPr lvl="1"/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41DFFF4-8660-7A8F-17D1-766E51D88C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444" b="28889"/>
          <a:stretch/>
        </p:blipFill>
        <p:spPr>
          <a:xfrm>
            <a:off x="8655423" y="753228"/>
            <a:ext cx="1638759" cy="1080938"/>
          </a:xfrm>
          <a:prstGeom prst="rect">
            <a:avLst/>
          </a:prstGeom>
        </p:spPr>
      </p:pic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CEA0E346-99EA-5F57-E995-93C869E0570D}"/>
              </a:ext>
            </a:extLst>
          </p:cNvPr>
          <p:cNvCxnSpPr/>
          <p:nvPr/>
        </p:nvCxnSpPr>
        <p:spPr>
          <a:xfrm>
            <a:off x="680321" y="2695073"/>
            <a:ext cx="115116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91682BDA-7EDC-35EE-585C-5C0034561F1E}"/>
              </a:ext>
            </a:extLst>
          </p:cNvPr>
          <p:cNvCxnSpPr/>
          <p:nvPr/>
        </p:nvCxnSpPr>
        <p:spPr>
          <a:xfrm>
            <a:off x="680321" y="3120189"/>
            <a:ext cx="115116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319CD6ED-5791-4797-EC92-FCFE422C1CA2}"/>
              </a:ext>
            </a:extLst>
          </p:cNvPr>
          <p:cNvCxnSpPr/>
          <p:nvPr/>
        </p:nvCxnSpPr>
        <p:spPr>
          <a:xfrm>
            <a:off x="680321" y="3561347"/>
            <a:ext cx="115116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CE148338-CB12-3CD5-D3CA-F7F73B61D784}"/>
              </a:ext>
            </a:extLst>
          </p:cNvPr>
          <p:cNvCxnSpPr/>
          <p:nvPr/>
        </p:nvCxnSpPr>
        <p:spPr>
          <a:xfrm>
            <a:off x="680321" y="3986463"/>
            <a:ext cx="115116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031499D5-3F62-8DA1-70ED-79448C6C3FE3}"/>
              </a:ext>
            </a:extLst>
          </p:cNvPr>
          <p:cNvCxnSpPr/>
          <p:nvPr/>
        </p:nvCxnSpPr>
        <p:spPr>
          <a:xfrm>
            <a:off x="680321" y="2304789"/>
            <a:ext cx="115116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4A529DB8-63EC-29AB-D21C-EB038845FF6B}"/>
              </a:ext>
            </a:extLst>
          </p:cNvPr>
          <p:cNvCxnSpPr/>
          <p:nvPr/>
        </p:nvCxnSpPr>
        <p:spPr>
          <a:xfrm>
            <a:off x="672300" y="4395537"/>
            <a:ext cx="115116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7B941828-A2B5-2137-01B7-17DA7838A582}"/>
              </a:ext>
            </a:extLst>
          </p:cNvPr>
          <p:cNvCxnSpPr/>
          <p:nvPr/>
        </p:nvCxnSpPr>
        <p:spPr>
          <a:xfrm>
            <a:off x="680321" y="4836695"/>
            <a:ext cx="115116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E928FAFF-0DFB-57EC-1F34-B52823B2751C}"/>
              </a:ext>
            </a:extLst>
          </p:cNvPr>
          <p:cNvCxnSpPr/>
          <p:nvPr/>
        </p:nvCxnSpPr>
        <p:spPr>
          <a:xfrm>
            <a:off x="672300" y="5936189"/>
            <a:ext cx="115116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14410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8038F-BD5E-422F-E9A5-70502A6CF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9B08407E-E5E5-0F6A-AF2F-C51CC6B58D05}"/>
              </a:ext>
            </a:extLst>
          </p:cNvPr>
          <p:cNvSpPr/>
          <p:nvPr/>
        </p:nvSpPr>
        <p:spPr>
          <a:xfrm>
            <a:off x="672299" y="4839248"/>
            <a:ext cx="11511679" cy="10969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30B06B6-5143-BE89-D88B-0CB7FAAC3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0D99D7-C622-4377-FAB6-D4528D4CF8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Begrüßung</a:t>
            </a:r>
          </a:p>
          <a:p>
            <a:r>
              <a:rPr lang="de-DE" dirty="0"/>
              <a:t>Rückblick – Generalversammlung Vorjahr</a:t>
            </a:r>
          </a:p>
          <a:p>
            <a:r>
              <a:rPr lang="de-DE" dirty="0"/>
              <a:t>Vergabe Orden</a:t>
            </a:r>
          </a:p>
          <a:p>
            <a:r>
              <a:rPr lang="de-DE" dirty="0"/>
              <a:t>Kassenbericht</a:t>
            </a:r>
          </a:p>
          <a:p>
            <a:r>
              <a:rPr lang="de-DE" dirty="0"/>
              <a:t>Kassensituation für die Zukunft</a:t>
            </a:r>
          </a:p>
          <a:p>
            <a:r>
              <a:rPr lang="de-DE" dirty="0"/>
              <a:t>Event Übersicht</a:t>
            </a:r>
          </a:p>
          <a:p>
            <a:r>
              <a:rPr lang="de-DE" dirty="0"/>
              <a:t>Diverse Themen</a:t>
            </a:r>
          </a:p>
          <a:p>
            <a:pPr lvl="1"/>
            <a:r>
              <a:rPr lang="de-DE" dirty="0"/>
              <a:t>Vorab eingereichte Themen</a:t>
            </a:r>
          </a:p>
          <a:p>
            <a:pPr lvl="1"/>
            <a:r>
              <a:rPr lang="de-DE" dirty="0"/>
              <a:t>Diskussionen neue Themen</a:t>
            </a:r>
          </a:p>
          <a:p>
            <a:pPr lvl="1"/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F512C29-ECA3-F7D0-FFB9-3BF7E8F06F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444" b="28889"/>
          <a:stretch/>
        </p:blipFill>
        <p:spPr>
          <a:xfrm>
            <a:off x="8655423" y="753228"/>
            <a:ext cx="1638759" cy="1080938"/>
          </a:xfrm>
          <a:prstGeom prst="rect">
            <a:avLst/>
          </a:prstGeom>
        </p:spPr>
      </p:pic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B5C1E535-2690-36DA-3E96-899EB528C56F}"/>
              </a:ext>
            </a:extLst>
          </p:cNvPr>
          <p:cNvCxnSpPr/>
          <p:nvPr/>
        </p:nvCxnSpPr>
        <p:spPr>
          <a:xfrm>
            <a:off x="680321" y="2695073"/>
            <a:ext cx="115116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2304BD91-FC0F-C26B-1FD1-53A65985F7C5}"/>
              </a:ext>
            </a:extLst>
          </p:cNvPr>
          <p:cNvCxnSpPr/>
          <p:nvPr/>
        </p:nvCxnSpPr>
        <p:spPr>
          <a:xfrm>
            <a:off x="680321" y="3120189"/>
            <a:ext cx="115116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AD0E5239-C72D-5615-B8E9-D904EF09B4E3}"/>
              </a:ext>
            </a:extLst>
          </p:cNvPr>
          <p:cNvCxnSpPr/>
          <p:nvPr/>
        </p:nvCxnSpPr>
        <p:spPr>
          <a:xfrm>
            <a:off x="680321" y="3561347"/>
            <a:ext cx="115116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0C9441EC-F7AA-6324-B02C-D2D7B0FF37C2}"/>
              </a:ext>
            </a:extLst>
          </p:cNvPr>
          <p:cNvCxnSpPr/>
          <p:nvPr/>
        </p:nvCxnSpPr>
        <p:spPr>
          <a:xfrm>
            <a:off x="680321" y="3986463"/>
            <a:ext cx="115116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792E33D6-CC47-2F71-026D-6217B362C0C1}"/>
              </a:ext>
            </a:extLst>
          </p:cNvPr>
          <p:cNvCxnSpPr/>
          <p:nvPr/>
        </p:nvCxnSpPr>
        <p:spPr>
          <a:xfrm>
            <a:off x="680321" y="2304789"/>
            <a:ext cx="115116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29236B48-8E05-FFB1-76EB-5518758FD2EF}"/>
              </a:ext>
            </a:extLst>
          </p:cNvPr>
          <p:cNvCxnSpPr/>
          <p:nvPr/>
        </p:nvCxnSpPr>
        <p:spPr>
          <a:xfrm>
            <a:off x="672300" y="4395537"/>
            <a:ext cx="115116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919D7289-216B-4F47-1C26-6755177EA52C}"/>
              </a:ext>
            </a:extLst>
          </p:cNvPr>
          <p:cNvCxnSpPr/>
          <p:nvPr/>
        </p:nvCxnSpPr>
        <p:spPr>
          <a:xfrm>
            <a:off x="680321" y="4836695"/>
            <a:ext cx="115116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DA89E480-F994-C05C-2CF1-05907D7A28D5}"/>
              </a:ext>
            </a:extLst>
          </p:cNvPr>
          <p:cNvCxnSpPr/>
          <p:nvPr/>
        </p:nvCxnSpPr>
        <p:spPr>
          <a:xfrm>
            <a:off x="672300" y="5936189"/>
            <a:ext cx="115116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F5FD152E-6701-4A0C-2ED7-882BFF2461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222"/>
          <a:stretch/>
        </p:blipFill>
        <p:spPr>
          <a:xfrm>
            <a:off x="10762836" y="2181250"/>
            <a:ext cx="476244" cy="60253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C9F4D61-B03D-F53A-4A95-E5BB863CB1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222"/>
          <a:stretch/>
        </p:blipFill>
        <p:spPr>
          <a:xfrm>
            <a:off x="10762836" y="2585704"/>
            <a:ext cx="476244" cy="60253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DB5CF7D-3F2A-297F-20E2-A47A3136E8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222"/>
          <a:stretch/>
        </p:blipFill>
        <p:spPr>
          <a:xfrm>
            <a:off x="10762836" y="3014993"/>
            <a:ext cx="476244" cy="60253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4139B43-67D2-25CF-CD60-8F4B140106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222"/>
          <a:stretch/>
        </p:blipFill>
        <p:spPr>
          <a:xfrm>
            <a:off x="10762836" y="3470248"/>
            <a:ext cx="476244" cy="602532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5363ADC8-3320-7233-79AE-5E51872EDD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222"/>
          <a:stretch/>
        </p:blipFill>
        <p:spPr>
          <a:xfrm>
            <a:off x="10762836" y="3883275"/>
            <a:ext cx="476244" cy="60253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EF07E11-39AD-724E-5543-B427096F85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222"/>
          <a:stretch/>
        </p:blipFill>
        <p:spPr>
          <a:xfrm>
            <a:off x="10762836" y="4308390"/>
            <a:ext cx="476244" cy="60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422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FCBE3-655B-647E-796D-94BA08465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62066D-9D70-3380-32A3-2C4036326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Diverse Themen – vorab Eingereicht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1C536A7-5F2E-06D0-DEED-94240D415E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444" b="28889"/>
          <a:stretch/>
        </p:blipFill>
        <p:spPr>
          <a:xfrm>
            <a:off x="8655423" y="753228"/>
            <a:ext cx="1638759" cy="1080938"/>
          </a:xfrm>
          <a:prstGeom prst="rect">
            <a:avLst/>
          </a:prstGeom>
        </p:spPr>
      </p:pic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C81BCC2D-08D6-46B2-736D-96F24A0A9A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160112"/>
              </p:ext>
            </p:extLst>
          </p:nvPr>
        </p:nvGraphicFramePr>
        <p:xfrm>
          <a:off x="284673" y="2122149"/>
          <a:ext cx="11878568" cy="302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54727">
                  <a:extLst>
                    <a:ext uri="{9D8B030D-6E8A-4147-A177-3AD203B41FA5}">
                      <a16:colId xmlns:a16="http://schemas.microsoft.com/office/drawing/2014/main" val="2991968058"/>
                    </a:ext>
                  </a:extLst>
                </a:gridCol>
                <a:gridCol w="1723841">
                  <a:extLst>
                    <a:ext uri="{9D8B030D-6E8A-4147-A177-3AD203B41FA5}">
                      <a16:colId xmlns:a16="http://schemas.microsoft.com/office/drawing/2014/main" val="874853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b="1" u="sng" dirty="0"/>
                        <a:t>Maik: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5243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Eigene Kegelkugeln:</a:t>
                      </a:r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Ja,</a:t>
                      </a:r>
                    </a:p>
                    <a:p>
                      <a:r>
                        <a:rPr lang="de-DE" dirty="0"/>
                        <a:t>Nein,</a:t>
                      </a:r>
                    </a:p>
                    <a:p>
                      <a:r>
                        <a:rPr lang="de-DE" dirty="0"/>
                        <a:t>Enthaltung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0925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Sollen Kegelkugeln weiterhin beschafft werden?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356886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E5A25A10-1BAC-2AA4-8660-25258A6CD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72" y="2835928"/>
            <a:ext cx="10009509" cy="189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129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AEB65-2134-C78D-EB7E-ADF930A75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6C8121-F4C1-ACC1-F1B9-46B6EC3B0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Diverse Themen – vorab Eingereicht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430E1A3-2ADD-4AC0-C46A-E0AA8EBB93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444" b="28889"/>
          <a:stretch/>
        </p:blipFill>
        <p:spPr>
          <a:xfrm>
            <a:off x="8655423" y="753228"/>
            <a:ext cx="1638759" cy="1080938"/>
          </a:xfrm>
          <a:prstGeom prst="rect">
            <a:avLst/>
          </a:prstGeom>
        </p:spPr>
      </p:pic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B381D2C8-9A5D-2FEE-486A-46547075BC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031596"/>
              </p:ext>
            </p:extLst>
          </p:nvPr>
        </p:nvGraphicFramePr>
        <p:xfrm>
          <a:off x="284673" y="2122149"/>
          <a:ext cx="11878568" cy="226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54727">
                  <a:extLst>
                    <a:ext uri="{9D8B030D-6E8A-4147-A177-3AD203B41FA5}">
                      <a16:colId xmlns:a16="http://schemas.microsoft.com/office/drawing/2014/main" val="2991968058"/>
                    </a:ext>
                  </a:extLst>
                </a:gridCol>
                <a:gridCol w="1723841">
                  <a:extLst>
                    <a:ext uri="{9D8B030D-6E8A-4147-A177-3AD203B41FA5}">
                      <a16:colId xmlns:a16="http://schemas.microsoft.com/office/drawing/2014/main" val="874853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b="1" u="sng" dirty="0"/>
                        <a:t>Maik &amp; Marc: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5243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/>
                        <a:t>Ausschlussverfahren Bruder Andreas Friese.</a:t>
                      </a:r>
                    </a:p>
                    <a:p>
                      <a:endParaRPr lang="de-DE" sz="1000" b="1" dirty="0"/>
                    </a:p>
                    <a:p>
                      <a:r>
                        <a:rPr lang="de-DE" b="1" dirty="0"/>
                        <a:t>Mit Wirkung der letzten Generalversammlung wurde Andreas in den </a:t>
                      </a:r>
                      <a:r>
                        <a:rPr lang="de-DE" b="1" dirty="0" err="1"/>
                        <a:t>Gastkeglerstatus</a:t>
                      </a:r>
                      <a:r>
                        <a:rPr lang="de-DE" b="1" dirty="0"/>
                        <a:t> versetzt.</a:t>
                      </a:r>
                    </a:p>
                    <a:p>
                      <a:r>
                        <a:rPr lang="de-DE" b="1" dirty="0"/>
                        <a:t>Aktuell zeigt Andreas kein Interesse mehr am Kegelklub.</a:t>
                      </a:r>
                    </a:p>
                    <a:p>
                      <a:endParaRPr lang="de-DE" b="1" dirty="0"/>
                    </a:p>
                    <a:p>
                      <a:r>
                        <a:rPr lang="de-DE" b="1" dirty="0"/>
                        <a:t>Soll Andreas aus der Klub sowie der </a:t>
                      </a:r>
                      <a:r>
                        <a:rPr lang="de-DE" b="1" dirty="0" err="1"/>
                        <a:t>Whatsappgruppe</a:t>
                      </a:r>
                      <a:r>
                        <a:rPr lang="de-DE" b="1" dirty="0"/>
                        <a:t> ausgeschlossen werden? 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Ja,</a:t>
                      </a:r>
                    </a:p>
                    <a:p>
                      <a:r>
                        <a:rPr lang="de-DE" dirty="0"/>
                        <a:t>Nein,</a:t>
                      </a:r>
                    </a:p>
                    <a:p>
                      <a:r>
                        <a:rPr lang="de-DE" dirty="0"/>
                        <a:t>Enthaltungen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09251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81434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DB633-CCBD-0B92-30E9-92D5FD0BF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68118E-CCE7-F30A-6FC4-BEDC5581B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Diverse Themen – vorab Eingereicht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8245259-7D1A-0EAC-7808-892EFD55B4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444" b="28889"/>
          <a:stretch/>
        </p:blipFill>
        <p:spPr>
          <a:xfrm>
            <a:off x="8655423" y="753228"/>
            <a:ext cx="1638759" cy="1080938"/>
          </a:xfrm>
          <a:prstGeom prst="rect">
            <a:avLst/>
          </a:prstGeom>
        </p:spPr>
      </p:pic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689000D2-216F-BD13-DE4C-48F1FD5B88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068395"/>
              </p:ext>
            </p:extLst>
          </p:nvPr>
        </p:nvGraphicFramePr>
        <p:xfrm>
          <a:off x="284673" y="2122149"/>
          <a:ext cx="11878568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54727">
                  <a:extLst>
                    <a:ext uri="{9D8B030D-6E8A-4147-A177-3AD203B41FA5}">
                      <a16:colId xmlns:a16="http://schemas.microsoft.com/office/drawing/2014/main" val="2991968058"/>
                    </a:ext>
                  </a:extLst>
                </a:gridCol>
                <a:gridCol w="1723841">
                  <a:extLst>
                    <a:ext uri="{9D8B030D-6E8A-4147-A177-3AD203B41FA5}">
                      <a16:colId xmlns:a16="http://schemas.microsoft.com/office/drawing/2014/main" val="874853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b="1" u="sng" dirty="0"/>
                        <a:t>Maik &amp; Marc: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5243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/>
                        <a:t>Festlegung der maximalen Anzahl 10 Kegelbrüder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Ja,</a:t>
                      </a:r>
                    </a:p>
                    <a:p>
                      <a:r>
                        <a:rPr lang="de-DE" dirty="0"/>
                        <a:t>Nein,</a:t>
                      </a:r>
                    </a:p>
                    <a:p>
                      <a:r>
                        <a:rPr lang="de-DE" dirty="0"/>
                        <a:t>Enthaltungen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09251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10979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DE274-500E-6F84-3E79-6E24BAC40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2D054-055E-AFFF-77A1-722D34C8B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Diverse Themen – vorab Eingereicht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E33EF7F-BC67-1D10-BD73-00134CBC9B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444" b="28889"/>
          <a:stretch/>
        </p:blipFill>
        <p:spPr>
          <a:xfrm>
            <a:off x="8655423" y="753228"/>
            <a:ext cx="1638759" cy="1080938"/>
          </a:xfrm>
          <a:prstGeom prst="rect">
            <a:avLst/>
          </a:prstGeom>
        </p:spPr>
      </p:pic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5753243B-511F-AC48-C97A-ADFA643A9C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960190"/>
              </p:ext>
            </p:extLst>
          </p:nvPr>
        </p:nvGraphicFramePr>
        <p:xfrm>
          <a:off x="284673" y="2122149"/>
          <a:ext cx="11878568" cy="439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54727">
                  <a:extLst>
                    <a:ext uri="{9D8B030D-6E8A-4147-A177-3AD203B41FA5}">
                      <a16:colId xmlns:a16="http://schemas.microsoft.com/office/drawing/2014/main" val="2991968058"/>
                    </a:ext>
                  </a:extLst>
                </a:gridCol>
                <a:gridCol w="1723841">
                  <a:extLst>
                    <a:ext uri="{9D8B030D-6E8A-4147-A177-3AD203B41FA5}">
                      <a16:colId xmlns:a16="http://schemas.microsoft.com/office/drawing/2014/main" val="874853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b="1" u="sng" dirty="0"/>
                        <a:t>Marc: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5243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/>
                        <a:t>Erstellung einer schriftlichen Kegelsatzung mit allen Inhalten und Regeln, welche während den letzten Generalversammlungen thematisiert wurden.</a:t>
                      </a:r>
                    </a:p>
                    <a:p>
                      <a:endParaRPr lang="de-DE" b="1" dirty="0"/>
                    </a:p>
                    <a:p>
                      <a:endParaRPr lang="de-DE" b="1" dirty="0"/>
                    </a:p>
                    <a:p>
                      <a:r>
                        <a:rPr lang="de-DE" b="1" dirty="0"/>
                        <a:t>Bsp.:</a:t>
                      </a:r>
                    </a:p>
                    <a:p>
                      <a:endParaRPr lang="de-DE" b="1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de-DE" b="1" dirty="0"/>
                        <a:t>Regeln für Neueintritte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de-DE" b="1" dirty="0"/>
                        <a:t>Regeln für Austritte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de-DE" b="1" dirty="0"/>
                        <a:t>Kassenregelungen – Guthaben – Strafen – etc.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de-DE" b="1" dirty="0"/>
                        <a:t>Festsetzung der Budgets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de-DE" b="1" dirty="0"/>
                        <a:t>Regelung für Neuwahlen und Intervalle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de-DE" b="1" dirty="0"/>
                        <a:t>Regelung für Sanktionen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Ja,</a:t>
                      </a:r>
                    </a:p>
                    <a:p>
                      <a:r>
                        <a:rPr lang="de-DE" dirty="0"/>
                        <a:t>Nein,</a:t>
                      </a:r>
                    </a:p>
                    <a:p>
                      <a:r>
                        <a:rPr lang="de-DE" dirty="0"/>
                        <a:t>Enthaltungen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0925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de-DE" dirty="0"/>
                        <a:t>Wenn ja, Freiwillige?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2965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87825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665B6-0739-9A17-C54B-EC517196E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6D0462-A15A-C4A2-4F6C-E4851D589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Diverse Themen – offene Runde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B114B32-8A59-2449-B689-766785FB7D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444" b="28889"/>
          <a:stretch/>
        </p:blipFill>
        <p:spPr>
          <a:xfrm>
            <a:off x="8655423" y="753228"/>
            <a:ext cx="1638759" cy="1080938"/>
          </a:xfrm>
          <a:prstGeom prst="rect">
            <a:avLst/>
          </a:prstGeom>
        </p:spPr>
      </p:pic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A77F2C71-D7CF-8EEF-1BBE-E552FC72C9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291488"/>
              </p:ext>
            </p:extLst>
          </p:nvPr>
        </p:nvGraphicFramePr>
        <p:xfrm>
          <a:off x="284673" y="2122149"/>
          <a:ext cx="11878569" cy="155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4647">
                  <a:extLst>
                    <a:ext uri="{9D8B030D-6E8A-4147-A177-3AD203B41FA5}">
                      <a16:colId xmlns:a16="http://schemas.microsoft.com/office/drawing/2014/main" val="2991968058"/>
                    </a:ext>
                  </a:extLst>
                </a:gridCol>
                <a:gridCol w="7392063">
                  <a:extLst>
                    <a:ext uri="{9D8B030D-6E8A-4147-A177-3AD203B41FA5}">
                      <a16:colId xmlns:a16="http://schemas.microsoft.com/office/drawing/2014/main" val="4053335272"/>
                    </a:ext>
                  </a:extLst>
                </a:gridCol>
                <a:gridCol w="2591859">
                  <a:extLst>
                    <a:ext uri="{9D8B030D-6E8A-4147-A177-3AD203B41FA5}">
                      <a16:colId xmlns:a16="http://schemas.microsoft.com/office/drawing/2014/main" val="874853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b="1" u="sng" dirty="0"/>
                        <a:t>Wer: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Thema: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Abstimmung: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5243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Maik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Neuwahl Sitzplätze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Tafeldienst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Getränkewart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Etc.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Entscheidung</a:t>
                      </a:r>
                    </a:p>
                    <a:p>
                      <a:r>
                        <a:rPr lang="de-DE" dirty="0"/>
                        <a:t>via Los</a:t>
                      </a:r>
                    </a:p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8561674"/>
                  </a:ext>
                </a:extLst>
              </a:tr>
            </a:tbl>
          </a:graphicData>
        </a:graphic>
      </p:graphicFrame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D68B608A-A692-A050-5B85-18C6BE3A68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8647318"/>
              </p:ext>
            </p:extLst>
          </p:nvPr>
        </p:nvGraphicFramePr>
        <p:xfrm>
          <a:off x="284673" y="3969692"/>
          <a:ext cx="8556031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804">
                  <a:extLst>
                    <a:ext uri="{9D8B030D-6E8A-4147-A177-3AD203B41FA5}">
                      <a16:colId xmlns:a16="http://schemas.microsoft.com/office/drawing/2014/main" val="3195976650"/>
                    </a:ext>
                  </a:extLst>
                </a:gridCol>
                <a:gridCol w="3002119">
                  <a:extLst>
                    <a:ext uri="{9D8B030D-6E8A-4147-A177-3AD203B41FA5}">
                      <a16:colId xmlns:a16="http://schemas.microsoft.com/office/drawing/2014/main" val="2991968058"/>
                    </a:ext>
                  </a:extLst>
                </a:gridCol>
                <a:gridCol w="1559328">
                  <a:extLst>
                    <a:ext uri="{9D8B030D-6E8A-4147-A177-3AD203B41FA5}">
                      <a16:colId xmlns:a16="http://schemas.microsoft.com/office/drawing/2014/main" val="3524816452"/>
                    </a:ext>
                  </a:extLst>
                </a:gridCol>
                <a:gridCol w="2639780">
                  <a:extLst>
                    <a:ext uri="{9D8B030D-6E8A-4147-A177-3AD203B41FA5}">
                      <a16:colId xmlns:a16="http://schemas.microsoft.com/office/drawing/2014/main" val="40533352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endParaRPr lang="de-DE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u="sng" dirty="0"/>
                        <a:t>Links: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de-DE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u="sng" dirty="0"/>
                        <a:t>Rechts: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5243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Marc (Tafeldienst)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Maik (</a:t>
                      </a:r>
                      <a:r>
                        <a:rPr lang="de-DE" dirty="0" err="1"/>
                        <a:t>Kegelpapa</a:t>
                      </a:r>
                      <a:r>
                        <a:rPr lang="de-DE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0925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Alexander (Getränkewart)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Manuel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3444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Tim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Kai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1392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Ossi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Bernd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8561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Roland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Heinrich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1506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Gast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Gast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416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41819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E358E-61FE-05FC-D855-D4A798D91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>
            <a:extLst>
              <a:ext uri="{FF2B5EF4-FFF2-40B4-BE49-F238E27FC236}">
                <a16:creationId xmlns:a16="http://schemas.microsoft.com/office/drawing/2014/main" id="{3A3B5DB7-6C4E-33AA-474F-C4F778E3A638}"/>
              </a:ext>
            </a:extLst>
          </p:cNvPr>
          <p:cNvSpPr/>
          <p:nvPr/>
        </p:nvSpPr>
        <p:spPr>
          <a:xfrm>
            <a:off x="672299" y="4839248"/>
            <a:ext cx="11511679" cy="10969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4A3CDD0-88DE-053D-8F14-D9D588F47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EADACE-4755-EECC-D784-3746E53D4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Begrüßung</a:t>
            </a:r>
          </a:p>
          <a:p>
            <a:r>
              <a:rPr lang="de-DE" dirty="0"/>
              <a:t>Rückblick – Generalversammlung Vorjahr</a:t>
            </a:r>
          </a:p>
          <a:p>
            <a:r>
              <a:rPr lang="de-DE" dirty="0"/>
              <a:t>Vergabe Orden</a:t>
            </a:r>
          </a:p>
          <a:p>
            <a:r>
              <a:rPr lang="de-DE" dirty="0"/>
              <a:t>Kassenbericht</a:t>
            </a:r>
          </a:p>
          <a:p>
            <a:r>
              <a:rPr lang="de-DE" dirty="0"/>
              <a:t>Kassensituation für die Zukunft</a:t>
            </a:r>
          </a:p>
          <a:p>
            <a:r>
              <a:rPr lang="de-DE" dirty="0"/>
              <a:t>Event Übersicht</a:t>
            </a:r>
          </a:p>
          <a:p>
            <a:r>
              <a:rPr lang="de-DE" dirty="0"/>
              <a:t>Diverse Themen</a:t>
            </a:r>
          </a:p>
          <a:p>
            <a:pPr lvl="1"/>
            <a:r>
              <a:rPr lang="de-DE" dirty="0"/>
              <a:t>Vorab eingereichte Themen</a:t>
            </a:r>
          </a:p>
          <a:p>
            <a:pPr lvl="1"/>
            <a:r>
              <a:rPr lang="de-DE" dirty="0"/>
              <a:t>Diskussionen neue Themen</a:t>
            </a:r>
          </a:p>
          <a:p>
            <a:pPr lvl="1"/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4BA103E-72E1-1BA7-AD8E-52AD276292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444" b="28889"/>
          <a:stretch/>
        </p:blipFill>
        <p:spPr>
          <a:xfrm>
            <a:off x="8655423" y="753228"/>
            <a:ext cx="1638759" cy="1080938"/>
          </a:xfrm>
          <a:prstGeom prst="rect">
            <a:avLst/>
          </a:prstGeom>
        </p:spPr>
      </p:pic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D1115D73-FC93-FC78-5932-AB0DC6110B65}"/>
              </a:ext>
            </a:extLst>
          </p:cNvPr>
          <p:cNvCxnSpPr/>
          <p:nvPr/>
        </p:nvCxnSpPr>
        <p:spPr>
          <a:xfrm>
            <a:off x="680321" y="2695073"/>
            <a:ext cx="115116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F938E450-3931-51B2-3030-E91D58EE3FBF}"/>
              </a:ext>
            </a:extLst>
          </p:cNvPr>
          <p:cNvCxnSpPr/>
          <p:nvPr/>
        </p:nvCxnSpPr>
        <p:spPr>
          <a:xfrm>
            <a:off x="680321" y="3120189"/>
            <a:ext cx="115116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AAF19CD-D1D1-4361-4E3D-350343FE5784}"/>
              </a:ext>
            </a:extLst>
          </p:cNvPr>
          <p:cNvCxnSpPr/>
          <p:nvPr/>
        </p:nvCxnSpPr>
        <p:spPr>
          <a:xfrm>
            <a:off x="680321" y="3561347"/>
            <a:ext cx="115116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E6B72346-5E43-8C7A-3888-75CEC0874F6E}"/>
              </a:ext>
            </a:extLst>
          </p:cNvPr>
          <p:cNvCxnSpPr/>
          <p:nvPr/>
        </p:nvCxnSpPr>
        <p:spPr>
          <a:xfrm>
            <a:off x="680321" y="3986463"/>
            <a:ext cx="115116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A8A93EF6-C72C-2F3E-4F4A-E4A73C3C3326}"/>
              </a:ext>
            </a:extLst>
          </p:cNvPr>
          <p:cNvCxnSpPr/>
          <p:nvPr/>
        </p:nvCxnSpPr>
        <p:spPr>
          <a:xfrm>
            <a:off x="680321" y="2304789"/>
            <a:ext cx="115116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E4C9220B-78C5-032B-9745-A7D961AC6A21}"/>
              </a:ext>
            </a:extLst>
          </p:cNvPr>
          <p:cNvCxnSpPr/>
          <p:nvPr/>
        </p:nvCxnSpPr>
        <p:spPr>
          <a:xfrm>
            <a:off x="672300" y="4395537"/>
            <a:ext cx="115116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1F057FDC-C120-1C79-0CEC-9CA725583B42}"/>
              </a:ext>
            </a:extLst>
          </p:cNvPr>
          <p:cNvCxnSpPr/>
          <p:nvPr/>
        </p:nvCxnSpPr>
        <p:spPr>
          <a:xfrm>
            <a:off x="680321" y="4836695"/>
            <a:ext cx="115116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0ACE13A7-E912-2F03-76E5-0E5CE856E096}"/>
              </a:ext>
            </a:extLst>
          </p:cNvPr>
          <p:cNvCxnSpPr/>
          <p:nvPr/>
        </p:nvCxnSpPr>
        <p:spPr>
          <a:xfrm>
            <a:off x="672300" y="5936189"/>
            <a:ext cx="115116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F4B18156-82E3-C6D2-F9DB-A123D54546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222"/>
          <a:stretch/>
        </p:blipFill>
        <p:spPr>
          <a:xfrm>
            <a:off x="10762836" y="2181250"/>
            <a:ext cx="476244" cy="60253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C084712-1AA9-48C3-F987-858D41C675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222"/>
          <a:stretch/>
        </p:blipFill>
        <p:spPr>
          <a:xfrm>
            <a:off x="10762836" y="2585704"/>
            <a:ext cx="476244" cy="60253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46A0D9E-A594-8D35-DA6F-95B454CECF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222"/>
          <a:stretch/>
        </p:blipFill>
        <p:spPr>
          <a:xfrm>
            <a:off x="10762836" y="3014993"/>
            <a:ext cx="476244" cy="60253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32952C2A-BADD-311B-E10E-8FE680AFF8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222"/>
          <a:stretch/>
        </p:blipFill>
        <p:spPr>
          <a:xfrm>
            <a:off x="10762836" y="3470248"/>
            <a:ext cx="476244" cy="602532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35325609-D6ED-4881-B96A-BC366A7988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222"/>
          <a:stretch/>
        </p:blipFill>
        <p:spPr>
          <a:xfrm>
            <a:off x="10762836" y="3883275"/>
            <a:ext cx="476244" cy="60253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71000D5-869A-AE5C-B561-9DBFD0F92B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222"/>
          <a:stretch/>
        </p:blipFill>
        <p:spPr>
          <a:xfrm>
            <a:off x="10762836" y="4308390"/>
            <a:ext cx="476244" cy="60253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33A95243-3E80-4B37-353F-2267760AD3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222"/>
          <a:stretch/>
        </p:blipFill>
        <p:spPr>
          <a:xfrm>
            <a:off x="10762836" y="4914157"/>
            <a:ext cx="476244" cy="60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871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BA1BE-4728-FFEA-1F1C-BA2826164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35FB61-94BD-ACFC-7D08-A719C1C78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Diverse Themen – offene Runde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9CD6507-272D-0F90-D342-5B15A1CCC6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444" b="28889"/>
          <a:stretch/>
        </p:blipFill>
        <p:spPr>
          <a:xfrm>
            <a:off x="8655423" y="753228"/>
            <a:ext cx="1638759" cy="1080938"/>
          </a:xfrm>
          <a:prstGeom prst="rect">
            <a:avLst/>
          </a:prstGeom>
        </p:spPr>
      </p:pic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4648EFA2-5A0A-53D7-58AE-363F56432F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350590"/>
              </p:ext>
            </p:extLst>
          </p:nvPr>
        </p:nvGraphicFramePr>
        <p:xfrm>
          <a:off x="284673" y="2122149"/>
          <a:ext cx="11878569" cy="4028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4647">
                  <a:extLst>
                    <a:ext uri="{9D8B030D-6E8A-4147-A177-3AD203B41FA5}">
                      <a16:colId xmlns:a16="http://schemas.microsoft.com/office/drawing/2014/main" val="2991968058"/>
                    </a:ext>
                  </a:extLst>
                </a:gridCol>
                <a:gridCol w="7988410">
                  <a:extLst>
                    <a:ext uri="{9D8B030D-6E8A-4147-A177-3AD203B41FA5}">
                      <a16:colId xmlns:a16="http://schemas.microsoft.com/office/drawing/2014/main" val="4053335272"/>
                    </a:ext>
                  </a:extLst>
                </a:gridCol>
                <a:gridCol w="1995512">
                  <a:extLst>
                    <a:ext uri="{9D8B030D-6E8A-4147-A177-3AD203B41FA5}">
                      <a16:colId xmlns:a16="http://schemas.microsoft.com/office/drawing/2014/main" val="874853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b="1" u="sng" dirty="0"/>
                        <a:t>Wer: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Thema: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Abstimmung: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5243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Ja, </a:t>
                      </a:r>
                    </a:p>
                    <a:p>
                      <a:r>
                        <a:rPr lang="de-DE" dirty="0"/>
                        <a:t>Nein,</a:t>
                      </a:r>
                    </a:p>
                    <a:p>
                      <a:r>
                        <a:rPr lang="de-DE" dirty="0"/>
                        <a:t>Enthaltungen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0925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Ja, </a:t>
                      </a:r>
                    </a:p>
                    <a:p>
                      <a:r>
                        <a:rPr lang="de-DE" dirty="0"/>
                        <a:t>Nein,</a:t>
                      </a:r>
                    </a:p>
                    <a:p>
                      <a:r>
                        <a:rPr lang="de-DE" dirty="0"/>
                        <a:t>Enthaltungen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3444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Ja, </a:t>
                      </a:r>
                    </a:p>
                    <a:p>
                      <a:r>
                        <a:rPr lang="de-DE" dirty="0"/>
                        <a:t>Nein,</a:t>
                      </a:r>
                    </a:p>
                    <a:p>
                      <a:r>
                        <a:rPr lang="de-DE" dirty="0"/>
                        <a:t>Enthaltungen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1392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Ja, </a:t>
                      </a:r>
                    </a:p>
                    <a:p>
                      <a:r>
                        <a:rPr lang="de-DE" dirty="0"/>
                        <a:t>Nein,</a:t>
                      </a:r>
                    </a:p>
                    <a:p>
                      <a:r>
                        <a:rPr lang="de-DE" dirty="0"/>
                        <a:t>Enthaltungen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8561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36388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51D45-32D6-FFFB-0726-34FF81DD1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7D9CA2-DE18-AFCA-4109-87CD02568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Diverse Themen – offene Runde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6C5B099-9777-246D-07DA-83369B0A07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444" b="28889"/>
          <a:stretch/>
        </p:blipFill>
        <p:spPr>
          <a:xfrm>
            <a:off x="8655423" y="753228"/>
            <a:ext cx="1638759" cy="1080938"/>
          </a:xfrm>
          <a:prstGeom prst="rect">
            <a:avLst/>
          </a:prstGeom>
        </p:spPr>
      </p:pic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618D1255-F7B3-4E15-7420-04696A018C2D}"/>
              </a:ext>
            </a:extLst>
          </p:cNvPr>
          <p:cNvGraphicFramePr>
            <a:graphicFrameLocks noGrp="1"/>
          </p:cNvGraphicFramePr>
          <p:nvPr/>
        </p:nvGraphicFramePr>
        <p:xfrm>
          <a:off x="284673" y="2122149"/>
          <a:ext cx="11878569" cy="4028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4647">
                  <a:extLst>
                    <a:ext uri="{9D8B030D-6E8A-4147-A177-3AD203B41FA5}">
                      <a16:colId xmlns:a16="http://schemas.microsoft.com/office/drawing/2014/main" val="2991968058"/>
                    </a:ext>
                  </a:extLst>
                </a:gridCol>
                <a:gridCol w="7988410">
                  <a:extLst>
                    <a:ext uri="{9D8B030D-6E8A-4147-A177-3AD203B41FA5}">
                      <a16:colId xmlns:a16="http://schemas.microsoft.com/office/drawing/2014/main" val="4053335272"/>
                    </a:ext>
                  </a:extLst>
                </a:gridCol>
                <a:gridCol w="1995512">
                  <a:extLst>
                    <a:ext uri="{9D8B030D-6E8A-4147-A177-3AD203B41FA5}">
                      <a16:colId xmlns:a16="http://schemas.microsoft.com/office/drawing/2014/main" val="8748531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b="1" u="sng" dirty="0"/>
                        <a:t>Wer: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Thema: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Abstimmung: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5243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Ja, </a:t>
                      </a:r>
                    </a:p>
                    <a:p>
                      <a:r>
                        <a:rPr lang="de-DE" dirty="0"/>
                        <a:t>Nein,</a:t>
                      </a:r>
                    </a:p>
                    <a:p>
                      <a:r>
                        <a:rPr lang="de-DE" dirty="0"/>
                        <a:t>Enthaltungen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0925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Ja, </a:t>
                      </a:r>
                    </a:p>
                    <a:p>
                      <a:r>
                        <a:rPr lang="de-DE" dirty="0"/>
                        <a:t>Nein,</a:t>
                      </a:r>
                    </a:p>
                    <a:p>
                      <a:r>
                        <a:rPr lang="de-DE" dirty="0"/>
                        <a:t>Enthaltungen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3444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Ja, </a:t>
                      </a:r>
                    </a:p>
                    <a:p>
                      <a:r>
                        <a:rPr lang="de-DE" dirty="0"/>
                        <a:t>Nein,</a:t>
                      </a:r>
                    </a:p>
                    <a:p>
                      <a:r>
                        <a:rPr lang="de-DE" dirty="0"/>
                        <a:t>Enthaltungen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1392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Ja, </a:t>
                      </a:r>
                    </a:p>
                    <a:p>
                      <a:r>
                        <a:rPr lang="de-DE" dirty="0"/>
                        <a:t>Nein,</a:t>
                      </a:r>
                    </a:p>
                    <a:p>
                      <a:r>
                        <a:rPr lang="de-DE" dirty="0"/>
                        <a:t>Enthaltungen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8561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48516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4A0A1-EB15-4294-75D8-252431851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5C1F87-96EA-C9A0-39A9-244559AA2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69378F-ECF6-18BF-3FA7-C73A6B764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Begrüßung</a:t>
            </a:r>
          </a:p>
          <a:p>
            <a:r>
              <a:rPr lang="de-DE" dirty="0"/>
              <a:t>Rückblick – Generalversammlung Vorjahr</a:t>
            </a:r>
          </a:p>
          <a:p>
            <a:r>
              <a:rPr lang="de-DE" dirty="0"/>
              <a:t>Vergabe Orden</a:t>
            </a:r>
          </a:p>
          <a:p>
            <a:r>
              <a:rPr lang="de-DE" dirty="0"/>
              <a:t>Kassenbericht</a:t>
            </a:r>
          </a:p>
          <a:p>
            <a:r>
              <a:rPr lang="de-DE" dirty="0"/>
              <a:t>Kassensituation für die Zukunft</a:t>
            </a:r>
          </a:p>
          <a:p>
            <a:r>
              <a:rPr lang="de-DE" dirty="0"/>
              <a:t>Event Übersicht</a:t>
            </a:r>
          </a:p>
          <a:p>
            <a:r>
              <a:rPr lang="de-DE" dirty="0"/>
              <a:t>Diverse Themen</a:t>
            </a:r>
          </a:p>
          <a:p>
            <a:pPr lvl="1"/>
            <a:r>
              <a:rPr lang="de-DE" dirty="0"/>
              <a:t>Vorab eingereichte Themen</a:t>
            </a:r>
          </a:p>
          <a:p>
            <a:pPr lvl="1"/>
            <a:r>
              <a:rPr lang="de-DE" dirty="0"/>
              <a:t>Diskussionen neue Themen</a:t>
            </a:r>
          </a:p>
          <a:p>
            <a:pPr lvl="1"/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ED53131-AFFF-BE08-E9D2-3AA5F12605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444" b="28889"/>
          <a:stretch/>
        </p:blipFill>
        <p:spPr>
          <a:xfrm>
            <a:off x="8655423" y="753228"/>
            <a:ext cx="1638759" cy="1080938"/>
          </a:xfrm>
          <a:prstGeom prst="rect">
            <a:avLst/>
          </a:prstGeom>
        </p:spPr>
      </p:pic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EFE2EE8C-6A65-A69C-A036-85FA3A7DEC57}"/>
              </a:ext>
            </a:extLst>
          </p:cNvPr>
          <p:cNvCxnSpPr/>
          <p:nvPr/>
        </p:nvCxnSpPr>
        <p:spPr>
          <a:xfrm>
            <a:off x="680321" y="2695073"/>
            <a:ext cx="115116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E44F9B3F-ABA0-37A8-1672-EFE5201E1388}"/>
              </a:ext>
            </a:extLst>
          </p:cNvPr>
          <p:cNvCxnSpPr/>
          <p:nvPr/>
        </p:nvCxnSpPr>
        <p:spPr>
          <a:xfrm>
            <a:off x="680321" y="3120189"/>
            <a:ext cx="115116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2238EA2A-C950-BBF7-F899-DF6035D1355E}"/>
              </a:ext>
            </a:extLst>
          </p:cNvPr>
          <p:cNvCxnSpPr/>
          <p:nvPr/>
        </p:nvCxnSpPr>
        <p:spPr>
          <a:xfrm>
            <a:off x="680321" y="3561347"/>
            <a:ext cx="115116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FFBF7E0B-CBE7-4007-E51C-952BEC03D206}"/>
              </a:ext>
            </a:extLst>
          </p:cNvPr>
          <p:cNvCxnSpPr/>
          <p:nvPr/>
        </p:nvCxnSpPr>
        <p:spPr>
          <a:xfrm>
            <a:off x="680321" y="3986463"/>
            <a:ext cx="115116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83754E7E-00E0-5527-81B4-9AC6D5AEE3AD}"/>
              </a:ext>
            </a:extLst>
          </p:cNvPr>
          <p:cNvCxnSpPr/>
          <p:nvPr/>
        </p:nvCxnSpPr>
        <p:spPr>
          <a:xfrm>
            <a:off x="680321" y="2304789"/>
            <a:ext cx="115116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D6858679-AD0F-0317-832A-8D036D41D015}"/>
              </a:ext>
            </a:extLst>
          </p:cNvPr>
          <p:cNvCxnSpPr/>
          <p:nvPr/>
        </p:nvCxnSpPr>
        <p:spPr>
          <a:xfrm>
            <a:off x="672300" y="4395537"/>
            <a:ext cx="115116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D5D3B571-6CC5-192A-1C8E-5CE2C562FAE1}"/>
              </a:ext>
            </a:extLst>
          </p:cNvPr>
          <p:cNvCxnSpPr/>
          <p:nvPr/>
        </p:nvCxnSpPr>
        <p:spPr>
          <a:xfrm>
            <a:off x="680321" y="4836695"/>
            <a:ext cx="115116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41940F62-CB5B-B025-E71F-3E834D6D4BB8}"/>
              </a:ext>
            </a:extLst>
          </p:cNvPr>
          <p:cNvCxnSpPr/>
          <p:nvPr/>
        </p:nvCxnSpPr>
        <p:spPr>
          <a:xfrm>
            <a:off x="672300" y="5936189"/>
            <a:ext cx="115116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DE95443C-A6A7-A5C8-2751-92C322D2DC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222"/>
          <a:stretch/>
        </p:blipFill>
        <p:spPr>
          <a:xfrm>
            <a:off x="10762836" y="2181250"/>
            <a:ext cx="476244" cy="60253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BB95758-F0E7-943B-AF98-9391BE20BA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222"/>
          <a:stretch/>
        </p:blipFill>
        <p:spPr>
          <a:xfrm>
            <a:off x="10762836" y="2585704"/>
            <a:ext cx="476244" cy="60253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76542A9-1AE2-E6D0-80D4-13723096ED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222"/>
          <a:stretch/>
        </p:blipFill>
        <p:spPr>
          <a:xfrm>
            <a:off x="10762836" y="3014993"/>
            <a:ext cx="476244" cy="60253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C0AD8FC-E46F-8763-04AF-7C19987990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222"/>
          <a:stretch/>
        </p:blipFill>
        <p:spPr>
          <a:xfrm>
            <a:off x="10762836" y="3470248"/>
            <a:ext cx="476244" cy="602532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D0E88CB3-B7AA-73AC-3957-327796061B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222"/>
          <a:stretch/>
        </p:blipFill>
        <p:spPr>
          <a:xfrm>
            <a:off x="10762836" y="3883275"/>
            <a:ext cx="476244" cy="60253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B8A81448-64FC-F03A-6B2E-679E7A47DA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222"/>
          <a:stretch/>
        </p:blipFill>
        <p:spPr>
          <a:xfrm>
            <a:off x="10762836" y="4308390"/>
            <a:ext cx="476244" cy="60253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0C91763-E9DC-0018-32B8-5CE76EFA03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222"/>
          <a:stretch/>
        </p:blipFill>
        <p:spPr>
          <a:xfrm>
            <a:off x="10762836" y="4914157"/>
            <a:ext cx="476244" cy="60253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FD20DB04-5086-F37A-EBB0-8B5B5E3D8D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222"/>
          <a:stretch/>
        </p:blipFill>
        <p:spPr>
          <a:xfrm>
            <a:off x="10762836" y="5352079"/>
            <a:ext cx="476244" cy="60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667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69461B8E-C3FC-AEA1-0795-F8BA1F2E0A64}"/>
              </a:ext>
            </a:extLst>
          </p:cNvPr>
          <p:cNvSpPr/>
          <p:nvPr/>
        </p:nvSpPr>
        <p:spPr>
          <a:xfrm>
            <a:off x="672299" y="2323469"/>
            <a:ext cx="11511679" cy="3902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3580A0-4D22-F19C-AB7B-165256D8B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79C473-EBD5-ED94-A71D-968CAB941E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Begrüßung</a:t>
            </a:r>
          </a:p>
          <a:p>
            <a:r>
              <a:rPr lang="de-DE" dirty="0"/>
              <a:t>Rückblick – Generalversammlung Vorjahr</a:t>
            </a:r>
          </a:p>
          <a:p>
            <a:r>
              <a:rPr lang="de-DE" dirty="0"/>
              <a:t>Vergabe Orden</a:t>
            </a:r>
          </a:p>
          <a:p>
            <a:r>
              <a:rPr lang="de-DE" dirty="0"/>
              <a:t>Kassenbericht</a:t>
            </a:r>
          </a:p>
          <a:p>
            <a:r>
              <a:rPr lang="de-DE" dirty="0"/>
              <a:t>Kassensituation für die Zukunft</a:t>
            </a:r>
          </a:p>
          <a:p>
            <a:r>
              <a:rPr lang="de-DE" dirty="0"/>
              <a:t>Event Übersicht</a:t>
            </a:r>
          </a:p>
          <a:p>
            <a:r>
              <a:rPr lang="de-DE" dirty="0"/>
              <a:t>Diverse Themen</a:t>
            </a:r>
          </a:p>
          <a:p>
            <a:pPr lvl="1"/>
            <a:r>
              <a:rPr lang="de-DE" dirty="0"/>
              <a:t>Vorab eingereichte Themen</a:t>
            </a:r>
          </a:p>
          <a:p>
            <a:pPr lvl="1"/>
            <a:r>
              <a:rPr lang="de-DE" dirty="0"/>
              <a:t>Diskussionen neue Themen</a:t>
            </a:r>
          </a:p>
          <a:p>
            <a:pPr lvl="1"/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527A3BD-85A2-9DA0-E8AD-AFC7DA7E9B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444" b="28889"/>
          <a:stretch/>
        </p:blipFill>
        <p:spPr>
          <a:xfrm>
            <a:off x="8655423" y="753228"/>
            <a:ext cx="1638759" cy="1080938"/>
          </a:xfrm>
          <a:prstGeom prst="rect">
            <a:avLst/>
          </a:prstGeom>
        </p:spPr>
      </p:pic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E7AEB2A5-90DB-8583-30DD-66C8291ABCA4}"/>
              </a:ext>
            </a:extLst>
          </p:cNvPr>
          <p:cNvCxnSpPr/>
          <p:nvPr/>
        </p:nvCxnSpPr>
        <p:spPr>
          <a:xfrm>
            <a:off x="680321" y="2695073"/>
            <a:ext cx="115116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E7D6D695-9941-120C-22B8-0B1D0A4318DA}"/>
              </a:ext>
            </a:extLst>
          </p:cNvPr>
          <p:cNvCxnSpPr/>
          <p:nvPr/>
        </p:nvCxnSpPr>
        <p:spPr>
          <a:xfrm>
            <a:off x="680321" y="3120189"/>
            <a:ext cx="115116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A3F8A8C5-ABD4-D117-6A63-21497F6843E1}"/>
              </a:ext>
            </a:extLst>
          </p:cNvPr>
          <p:cNvCxnSpPr/>
          <p:nvPr/>
        </p:nvCxnSpPr>
        <p:spPr>
          <a:xfrm>
            <a:off x="680321" y="3561347"/>
            <a:ext cx="115116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B54B8FEB-51CD-94D8-C77C-AE9D2234684F}"/>
              </a:ext>
            </a:extLst>
          </p:cNvPr>
          <p:cNvCxnSpPr/>
          <p:nvPr/>
        </p:nvCxnSpPr>
        <p:spPr>
          <a:xfrm>
            <a:off x="680321" y="3986463"/>
            <a:ext cx="115116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7D2AC367-01C9-5E66-02D5-C3479C8F8BE1}"/>
              </a:ext>
            </a:extLst>
          </p:cNvPr>
          <p:cNvCxnSpPr/>
          <p:nvPr/>
        </p:nvCxnSpPr>
        <p:spPr>
          <a:xfrm>
            <a:off x="680321" y="2304789"/>
            <a:ext cx="115116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1EA2A56A-F3EF-6664-0819-4402EE241F52}"/>
              </a:ext>
            </a:extLst>
          </p:cNvPr>
          <p:cNvCxnSpPr/>
          <p:nvPr/>
        </p:nvCxnSpPr>
        <p:spPr>
          <a:xfrm>
            <a:off x="672300" y="4395537"/>
            <a:ext cx="115116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0251798B-2219-6B2F-7A3F-E52DE9106A57}"/>
              </a:ext>
            </a:extLst>
          </p:cNvPr>
          <p:cNvCxnSpPr/>
          <p:nvPr/>
        </p:nvCxnSpPr>
        <p:spPr>
          <a:xfrm>
            <a:off x="680321" y="4836695"/>
            <a:ext cx="115116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AAC68E10-0A8B-7B38-D9D4-F7AF1226EC86}"/>
              </a:ext>
            </a:extLst>
          </p:cNvPr>
          <p:cNvCxnSpPr/>
          <p:nvPr/>
        </p:nvCxnSpPr>
        <p:spPr>
          <a:xfrm>
            <a:off x="672300" y="5936189"/>
            <a:ext cx="115116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53265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126C2-6390-83BC-E803-7BEDE6DB4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383F9D-A366-CC97-E1F4-5D8C092F8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Diverse Themen – offene Runde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E9B8E28-46D4-E7C3-E13C-420BB4700E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444" b="28889"/>
          <a:stretch/>
        </p:blipFill>
        <p:spPr>
          <a:xfrm>
            <a:off x="8655423" y="753228"/>
            <a:ext cx="1638759" cy="108093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417BBD1-4832-34F6-9958-CF2FB7FE2B66}"/>
              </a:ext>
            </a:extLst>
          </p:cNvPr>
          <p:cNvSpPr txBox="1"/>
          <p:nvPr/>
        </p:nvSpPr>
        <p:spPr>
          <a:xfrm>
            <a:off x="680319" y="2017243"/>
            <a:ext cx="111795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Spielerplus-App:</a:t>
            </a:r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5563776-E3CE-26DD-6AE5-5ADBA655B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20" y="2357253"/>
            <a:ext cx="4804893" cy="217009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257F702-C30C-2551-4624-53AA54136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590" y="2347462"/>
            <a:ext cx="4700790" cy="217988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EBA6D-01C5-3878-2013-7964147AC8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319" y="4585299"/>
            <a:ext cx="4804893" cy="220888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1556B8D-BE38-D3F0-A987-BBEC2BB43AA0}"/>
              </a:ext>
            </a:extLst>
          </p:cNvPr>
          <p:cNvSpPr txBox="1"/>
          <p:nvPr/>
        </p:nvSpPr>
        <p:spPr>
          <a:xfrm>
            <a:off x="6954590" y="5205142"/>
            <a:ext cx="4700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https://</a:t>
            </a:r>
            <a:r>
              <a:rPr lang="de-DE" dirty="0" err="1"/>
              <a:t>www.spielerplus.de</a:t>
            </a:r>
            <a:r>
              <a:rPr lang="de-DE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34879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16000">
              <a:schemeClr val="bg2">
                <a:shade val="100000"/>
                <a:hueMod val="100000"/>
                <a:satMod val="110000"/>
                <a:lumMod val="130000"/>
              </a:schemeClr>
            </a:gs>
            <a:gs pos="41000">
              <a:schemeClr val="bg1"/>
            </a:gs>
          </a:gsLst>
          <a:lin ang="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027A91-EC43-88B7-5536-D98825DCB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eck 23">
            <a:extLst>
              <a:ext uri="{FF2B5EF4-FFF2-40B4-BE49-F238E27FC236}">
                <a16:creationId xmlns:a16="http://schemas.microsoft.com/office/drawing/2014/main" id="{4C2BD730-B6B5-67AD-829A-2105B8193676}"/>
              </a:ext>
            </a:extLst>
          </p:cNvPr>
          <p:cNvSpPr/>
          <p:nvPr/>
        </p:nvSpPr>
        <p:spPr>
          <a:xfrm>
            <a:off x="1" y="605307"/>
            <a:ext cx="12192000" cy="1390918"/>
          </a:xfrm>
          <a:prstGeom prst="rect">
            <a:avLst/>
          </a:prstGeom>
          <a:gradFill>
            <a:gsLst>
              <a:gs pos="0">
                <a:schemeClr val="tx1"/>
              </a:gs>
              <a:gs pos="16000">
                <a:schemeClr val="tx1"/>
              </a:gs>
              <a:gs pos="41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CBE5CC-3A29-059E-27B7-4F9E85DC7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Spieler Plus</a:t>
            </a:r>
          </a:p>
        </p:txBody>
      </p:sp>
      <p:pic>
        <p:nvPicPr>
          <p:cNvPr id="5" name="Willkommen bei SpielerPlus - Die NEUE Navigation (1920p_30fps_H264-128kbit_AAC).mp4">
            <a:hlinkClick r:id="" action="ppaction://media"/>
            <a:extLst>
              <a:ext uri="{FF2B5EF4-FFF2-40B4-BE49-F238E27FC236}">
                <a16:creationId xmlns:a16="http://schemas.microsoft.com/office/drawing/2014/main" id="{9CD2E627-98B8-B7BF-628F-5909A2965B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0"/>
            <a:ext cx="3514725" cy="6858000"/>
          </a:xfrm>
          <a:prstGeom prst="rect">
            <a:avLst/>
          </a:prstGeom>
          <a:ln>
            <a:noFill/>
          </a:ln>
        </p:spPr>
      </p:pic>
      <p:sp>
        <p:nvSpPr>
          <p:cNvPr id="13" name="Untertitel 2">
            <a:extLst>
              <a:ext uri="{FF2B5EF4-FFF2-40B4-BE49-F238E27FC236}">
                <a16:creationId xmlns:a16="http://schemas.microsoft.com/office/drawing/2014/main" id="{9E8A3689-3CF1-721C-70BA-974B1BCE4DF1}"/>
              </a:ext>
            </a:extLst>
          </p:cNvPr>
          <p:cNvSpPr txBox="1">
            <a:spLocks/>
          </p:cNvSpPr>
          <p:nvPr/>
        </p:nvSpPr>
        <p:spPr>
          <a:xfrm>
            <a:off x="400341" y="2215294"/>
            <a:ext cx="3956242" cy="46427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u="sng" dirty="0"/>
              <a:t>Vorteile:</a:t>
            </a:r>
          </a:p>
          <a:p>
            <a:r>
              <a:rPr lang="de-DE" sz="1800" dirty="0"/>
              <a:t>Keine WA-Infogruppe mehr</a:t>
            </a:r>
          </a:p>
          <a:p>
            <a:r>
              <a:rPr lang="de-DE" sz="1800" dirty="0"/>
              <a:t>Kegeltermine auf einen Blick mit direkter Zu- und Absagefunktion für alle einsehbar</a:t>
            </a:r>
          </a:p>
          <a:p>
            <a:r>
              <a:rPr lang="de-DE" sz="1800" dirty="0"/>
              <a:t>Eventverwaltung mit Terminen mit direkter Zu- und Absagefunktion für alle einsehbar</a:t>
            </a:r>
          </a:p>
          <a:p>
            <a:r>
              <a:rPr lang="de-DE" sz="1800" dirty="0"/>
              <a:t>Strafen Stand immer aktuell</a:t>
            </a:r>
          </a:p>
          <a:p>
            <a:r>
              <a:rPr lang="de-DE" sz="1800" dirty="0"/>
              <a:t>Stetiger aktueller Kassenstand</a:t>
            </a:r>
          </a:p>
          <a:p>
            <a:r>
              <a:rPr lang="de-DE" sz="1800" dirty="0"/>
              <a:t>Hinterlegung von Geburtstagen und Kleidergrößen direkt in der App</a:t>
            </a:r>
          </a:p>
          <a:p>
            <a:r>
              <a:rPr lang="de-DE" sz="1800" dirty="0"/>
              <a:t>Hinterlegung Sitzpositionen und Aufgabenhinterlegung</a:t>
            </a:r>
          </a:p>
          <a:p>
            <a:endParaRPr lang="de-DE" sz="1800" dirty="0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2F3A514C-B938-0793-F2F8-ABD1920525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2547" y="0"/>
            <a:ext cx="1863909" cy="263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81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4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15F969-D9FF-5061-2122-D8C4FD34C4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de-DE" sz="4000" dirty="0"/>
              <a:t>Danke für Eure </a:t>
            </a:r>
            <a:br>
              <a:rPr lang="de-DE" sz="4000" dirty="0"/>
            </a:br>
            <a:r>
              <a:rPr lang="de-DE" sz="4000" dirty="0"/>
              <a:t>Aufmerksamkeit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3C70AAA-9323-4635-E6DB-19CD8AAED6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ctr"/>
          <a:lstStyle/>
          <a:p>
            <a:pPr algn="l"/>
            <a:r>
              <a:rPr lang="de-DE" dirty="0"/>
              <a:t>Wir wünschen Euch noch einen wundervollen Abend </a:t>
            </a:r>
          </a:p>
          <a:p>
            <a:pPr algn="l"/>
            <a:r>
              <a:rPr lang="de-DE" dirty="0"/>
              <a:t>mit guten Gesprächen und guten Getränken!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6EBD326-60EE-DA9B-7394-DF7631B610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444" b="28889"/>
          <a:stretch/>
        </p:blipFill>
        <p:spPr>
          <a:xfrm>
            <a:off x="7185697" y="2879775"/>
            <a:ext cx="1638759" cy="108093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1778F98-C88C-FFE1-8AFB-14714CED7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4040" y="2296042"/>
            <a:ext cx="2245758" cy="224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81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F8655-1D94-E5A5-1E2B-34AB0A5D1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A78A7D-97DC-A286-9560-595493FA7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Begrüßung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9C8D722-5D84-A3A6-9ED9-D6FD5ECB8B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444" b="28889"/>
          <a:stretch/>
        </p:blipFill>
        <p:spPr>
          <a:xfrm>
            <a:off x="8655423" y="753228"/>
            <a:ext cx="1638759" cy="1080938"/>
          </a:xfrm>
          <a:prstGeom prst="rect">
            <a:avLst/>
          </a:prstGeom>
        </p:spPr>
      </p:pic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93280753-043C-6419-E2FF-487978FB74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55423" y="2164806"/>
            <a:ext cx="4934857" cy="4934857"/>
          </a:xfr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8DEDAF4A-0730-6EB2-DFD9-CEE4BFD20F1F}"/>
              </a:ext>
            </a:extLst>
          </p:cNvPr>
          <p:cNvSpPr txBox="1">
            <a:spLocks/>
          </p:cNvSpPr>
          <p:nvPr/>
        </p:nvSpPr>
        <p:spPr>
          <a:xfrm>
            <a:off x="680322" y="2336873"/>
            <a:ext cx="7046358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dirty="0"/>
              <a:t>       - Willkommen zur</a:t>
            </a:r>
          </a:p>
          <a:p>
            <a:pPr marL="0" indent="0" algn="ctr">
              <a:buNone/>
            </a:pPr>
            <a:r>
              <a:rPr lang="de-DE" dirty="0"/>
              <a:t>diesjährigen Generalversammlung</a:t>
            </a:r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dirty="0"/>
              <a:t>Auf einen tollen Abend mit </a:t>
            </a:r>
          </a:p>
          <a:p>
            <a:pPr marL="0" indent="0" algn="ctr">
              <a:buNone/>
            </a:pPr>
            <a:r>
              <a:rPr lang="de-DE" dirty="0"/>
              <a:t>Essen, Bier und guten Gesprächen!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65471C4D-E8B8-B16D-5B01-06D7D9592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124" y="265176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04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6C54F-CC21-2DBE-3851-9E4182EE7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chtungspfeil 14">
            <a:extLst>
              <a:ext uri="{FF2B5EF4-FFF2-40B4-BE49-F238E27FC236}">
                <a16:creationId xmlns:a16="http://schemas.microsoft.com/office/drawing/2014/main" id="{B23C09BF-4524-DB4D-A144-BB5144F6007D}"/>
              </a:ext>
            </a:extLst>
          </p:cNvPr>
          <p:cNvSpPr/>
          <p:nvPr/>
        </p:nvSpPr>
        <p:spPr>
          <a:xfrm rot="5400000">
            <a:off x="5353661" y="-1384201"/>
            <a:ext cx="1533049" cy="9065175"/>
          </a:xfrm>
          <a:prstGeom prst="homePlate">
            <a:avLst>
              <a:gd name="adj" fmla="val 10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16F8CC9-2810-3378-01AF-772868261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Begrüßung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93AFFD6-8A3D-E521-FDAA-5790504FE1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444" b="28889"/>
          <a:stretch/>
        </p:blipFill>
        <p:spPr>
          <a:xfrm>
            <a:off x="8655423" y="753228"/>
            <a:ext cx="1638759" cy="108093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D33C816-C396-BF76-6634-1BC2F6397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5201" y="4104101"/>
            <a:ext cx="2021918" cy="144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6330A7A-48A4-F200-8CB1-06BCB0D69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3149" y="4088335"/>
            <a:ext cx="2155354" cy="144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2623CC8-5375-C184-4E97-AFA7DC08E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604" y="4104101"/>
            <a:ext cx="2203986" cy="1440000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CFD5E1C8-E43A-4DDA-15F2-09659DED9E67}"/>
              </a:ext>
            </a:extLst>
          </p:cNvPr>
          <p:cNvSpPr txBox="1">
            <a:spLocks/>
          </p:cNvSpPr>
          <p:nvPr/>
        </p:nvSpPr>
        <p:spPr>
          <a:xfrm>
            <a:off x="485604" y="2348062"/>
            <a:ext cx="11082899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b="1" dirty="0">
                <a:solidFill>
                  <a:schemeClr val="tx1"/>
                </a:solidFill>
              </a:rPr>
              <a:t>Wo bestellen wir?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5B48FF2-0B54-5F00-BABB-A5133C15C129}"/>
              </a:ext>
            </a:extLst>
          </p:cNvPr>
          <p:cNvSpPr/>
          <p:nvPr/>
        </p:nvSpPr>
        <p:spPr>
          <a:xfrm>
            <a:off x="6679252" y="4104101"/>
            <a:ext cx="2021918" cy="1443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092294D-E2A6-A25F-9B43-70C6D79BF74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970211" y="408833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2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037FC-D2A5-96EE-A153-1AF32EF4C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0CCA24C2-2DEE-AEB5-9016-34BEDF87E211}"/>
              </a:ext>
            </a:extLst>
          </p:cNvPr>
          <p:cNvSpPr/>
          <p:nvPr/>
        </p:nvSpPr>
        <p:spPr>
          <a:xfrm>
            <a:off x="672299" y="2719709"/>
            <a:ext cx="11511679" cy="3902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317259A-AE8A-C653-792B-DEB788CAD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EE9DB-2A4D-EC55-BD83-F8F9A125A4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Begrüßung</a:t>
            </a:r>
          </a:p>
          <a:p>
            <a:r>
              <a:rPr lang="de-DE" dirty="0"/>
              <a:t>Rückblick – Generalversammlung Vorjahr</a:t>
            </a:r>
          </a:p>
          <a:p>
            <a:r>
              <a:rPr lang="de-DE" dirty="0"/>
              <a:t>Vergabe Orden</a:t>
            </a:r>
          </a:p>
          <a:p>
            <a:r>
              <a:rPr lang="de-DE" dirty="0"/>
              <a:t>Kassenbericht</a:t>
            </a:r>
          </a:p>
          <a:p>
            <a:r>
              <a:rPr lang="de-DE" dirty="0"/>
              <a:t>Kassensituation für die Zukunft</a:t>
            </a:r>
          </a:p>
          <a:p>
            <a:r>
              <a:rPr lang="de-DE" dirty="0"/>
              <a:t>Event Übersicht</a:t>
            </a:r>
          </a:p>
          <a:p>
            <a:r>
              <a:rPr lang="de-DE" dirty="0"/>
              <a:t>Diverse Themen</a:t>
            </a:r>
          </a:p>
          <a:p>
            <a:pPr lvl="1"/>
            <a:r>
              <a:rPr lang="de-DE" dirty="0"/>
              <a:t>Vorab eingereichte Themen</a:t>
            </a:r>
          </a:p>
          <a:p>
            <a:pPr lvl="1"/>
            <a:r>
              <a:rPr lang="de-DE" dirty="0"/>
              <a:t>Diskussionen neue Themen</a:t>
            </a:r>
          </a:p>
          <a:p>
            <a:pPr lvl="1"/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48EA4C2-9957-1C75-1FC6-80E424CAB9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444" b="28889"/>
          <a:stretch/>
        </p:blipFill>
        <p:spPr>
          <a:xfrm>
            <a:off x="8655423" y="753228"/>
            <a:ext cx="1638759" cy="1080938"/>
          </a:xfrm>
          <a:prstGeom prst="rect">
            <a:avLst/>
          </a:prstGeom>
        </p:spPr>
      </p:pic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20A5E9F7-E9CB-D52C-F0F1-FAE2CB3988C8}"/>
              </a:ext>
            </a:extLst>
          </p:cNvPr>
          <p:cNvCxnSpPr/>
          <p:nvPr/>
        </p:nvCxnSpPr>
        <p:spPr>
          <a:xfrm>
            <a:off x="680321" y="2695073"/>
            <a:ext cx="115116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B0508E8F-D9F6-E707-2E81-97F2E1E3A270}"/>
              </a:ext>
            </a:extLst>
          </p:cNvPr>
          <p:cNvCxnSpPr/>
          <p:nvPr/>
        </p:nvCxnSpPr>
        <p:spPr>
          <a:xfrm>
            <a:off x="680321" y="3120189"/>
            <a:ext cx="115116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4E10FB3D-9CE6-E869-034C-8D9970B092B9}"/>
              </a:ext>
            </a:extLst>
          </p:cNvPr>
          <p:cNvCxnSpPr/>
          <p:nvPr/>
        </p:nvCxnSpPr>
        <p:spPr>
          <a:xfrm>
            <a:off x="680321" y="3561347"/>
            <a:ext cx="115116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2CD77940-C08D-B455-733F-FAFBF52A7F55}"/>
              </a:ext>
            </a:extLst>
          </p:cNvPr>
          <p:cNvCxnSpPr/>
          <p:nvPr/>
        </p:nvCxnSpPr>
        <p:spPr>
          <a:xfrm>
            <a:off x="680321" y="3986463"/>
            <a:ext cx="115116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F72B696C-CE47-58AF-F811-35EEC632B1E7}"/>
              </a:ext>
            </a:extLst>
          </p:cNvPr>
          <p:cNvCxnSpPr/>
          <p:nvPr/>
        </p:nvCxnSpPr>
        <p:spPr>
          <a:xfrm>
            <a:off x="680321" y="2304789"/>
            <a:ext cx="115116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073E3D92-519A-EB5C-BD1C-286B28195895}"/>
              </a:ext>
            </a:extLst>
          </p:cNvPr>
          <p:cNvCxnSpPr/>
          <p:nvPr/>
        </p:nvCxnSpPr>
        <p:spPr>
          <a:xfrm>
            <a:off x="672300" y="4395537"/>
            <a:ext cx="115116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113AB3EE-792B-A5ED-3B52-57ABCB2B0E4E}"/>
              </a:ext>
            </a:extLst>
          </p:cNvPr>
          <p:cNvCxnSpPr/>
          <p:nvPr/>
        </p:nvCxnSpPr>
        <p:spPr>
          <a:xfrm>
            <a:off x="680321" y="4836695"/>
            <a:ext cx="115116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0F672BC7-B5DF-1EB3-D638-456E6334C6EC}"/>
              </a:ext>
            </a:extLst>
          </p:cNvPr>
          <p:cNvCxnSpPr/>
          <p:nvPr/>
        </p:nvCxnSpPr>
        <p:spPr>
          <a:xfrm>
            <a:off x="672300" y="5936189"/>
            <a:ext cx="115116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CDCC4FAB-A73D-486C-FEFD-E723C23D45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222"/>
          <a:stretch/>
        </p:blipFill>
        <p:spPr>
          <a:xfrm>
            <a:off x="10762836" y="2181250"/>
            <a:ext cx="476244" cy="60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10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FB71A-8F68-67C1-E67D-820741240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EBEF52-1913-4199-2379-A114A3B6D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Rückblick – Generalversammlung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5090745-640F-C380-66AB-3AA9CDB40B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444" b="28889"/>
          <a:stretch/>
        </p:blipFill>
        <p:spPr>
          <a:xfrm>
            <a:off x="8655423" y="753228"/>
            <a:ext cx="1638759" cy="1080938"/>
          </a:xfrm>
          <a:prstGeom prst="rect">
            <a:avLst/>
          </a:prstGeom>
        </p:spPr>
      </p:pic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78F09846-B66D-DE6C-48A6-C14396348E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32090"/>
              </p:ext>
            </p:extLst>
          </p:nvPr>
        </p:nvGraphicFramePr>
        <p:xfrm>
          <a:off x="284672" y="2122149"/>
          <a:ext cx="11907327" cy="459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07327">
                  <a:extLst>
                    <a:ext uri="{9D8B030D-6E8A-4147-A177-3AD203B41FA5}">
                      <a16:colId xmlns:a16="http://schemas.microsoft.com/office/drawing/2014/main" val="29919680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i="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Themen: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5243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Die Kasse wurde zum 03.02.2025 mit einem Endstand von 3.263,42€ entlastet.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5929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Auszahlungen der Strafen bzw. des Guthabens wurden </a:t>
                      </a:r>
                      <a:r>
                        <a:rPr lang="de-DE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i.H.v</a:t>
                      </a:r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637,65€ zum 08.05.2025 vorgenommen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999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Budgets für Events wurden wie folgt festgehalten: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Bosseln                  1000,00€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Vatertag                  500,00€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Outdoorkegeln         700,00€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Weihnachtsfeier     1000,00€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1850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</a:t>
                      </a:r>
                      <a:r>
                        <a:rPr lang="de-DE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Bosselparty</a:t>
                      </a:r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2026 ohne Frauen bzw. KC COKO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0067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Generalversammlung wird künftig immer im Februar oder März eines Jahres stattfinden. </a:t>
                      </a:r>
                    </a:p>
                    <a:p>
                      <a:pPr lvl="1"/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Termine werden über die INFO-Gruppe zur Abstimmung gestellt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3904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 Bruder Stefan </a:t>
                      </a:r>
                      <a:r>
                        <a:rPr lang="de-DE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Jaske</a:t>
                      </a:r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verbleibt bis zum Bosseln teil der WhatsApp Gruppe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0394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 Bruder Andreas Friese wurde in den </a:t>
                      </a:r>
                      <a:r>
                        <a:rPr lang="de-DE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Gastkegeler</a:t>
                      </a:r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Status übernommen</a:t>
                      </a:r>
                    </a:p>
                    <a:p>
                      <a:pPr lvl="1"/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Wiederaufnahme als aktives Mitglied unter Bedingungen möglich. (Ausstände, </a:t>
                      </a:r>
                      <a:r>
                        <a:rPr lang="de-DE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Strafenschnitte</a:t>
                      </a:r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etc.)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33899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9610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BDB73-F911-421C-9FC6-83FCB8465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FD0B53-3509-C12D-11CD-1BB257F06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Rückblick – Generalversammlung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EA93FB1-250F-C911-5FE6-D5C1D0FE7E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444" b="28889"/>
          <a:stretch/>
        </p:blipFill>
        <p:spPr>
          <a:xfrm>
            <a:off x="8655423" y="753228"/>
            <a:ext cx="1638759" cy="1080938"/>
          </a:xfrm>
          <a:prstGeom prst="rect">
            <a:avLst/>
          </a:prstGeom>
        </p:spPr>
      </p:pic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F0C6B7A4-FD21-4349-7F5D-4B00DF12B6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647609"/>
              </p:ext>
            </p:extLst>
          </p:nvPr>
        </p:nvGraphicFramePr>
        <p:xfrm>
          <a:off x="284672" y="2122149"/>
          <a:ext cx="11907327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07327">
                  <a:extLst>
                    <a:ext uri="{9D8B030D-6E8A-4147-A177-3AD203B41FA5}">
                      <a16:colId xmlns:a16="http://schemas.microsoft.com/office/drawing/2014/main" val="29919680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i="0" u="sng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Themen: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5243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 Kegelkugeln sollen eigens für den Klub angeschafft werden.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5929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 Ausschlussverfahren von Bruder Sebastian </a:t>
                      </a:r>
                      <a:r>
                        <a:rPr lang="de-DE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Oortman</a:t>
                      </a:r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aufgrund von Ausständen wurde eingeleitet &amp; durchgeführt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999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 </a:t>
                      </a:r>
                      <a:r>
                        <a:rPr lang="de-DE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Kegelpapa</a:t>
                      </a:r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wird im Rhythmus von 5 Jahren neu gewählt </a:t>
                      </a:r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 Erste Wahl 2030</a:t>
                      </a:r>
                      <a:endParaRPr lang="de-DE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1850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 Bruder Maik Hagemann wurde als als </a:t>
                      </a:r>
                      <a:r>
                        <a:rPr lang="de-DE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Kegelpapa</a:t>
                      </a:r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gewählt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0067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 Sitzplatz 1 wird vom </a:t>
                      </a:r>
                      <a:r>
                        <a:rPr lang="de-DE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Kegelpapa</a:t>
                      </a:r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/ Spielleiter besetzt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3904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 Neuwahl der Kassenwarte ebenso alle 5 Jahre </a:t>
                      </a:r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 Erste Wahl 2030</a:t>
                      </a:r>
                      <a:endParaRPr lang="de-DE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0394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 Bestehende Kassenwarte Heinrich Hermeling und Marc </a:t>
                      </a:r>
                      <a:r>
                        <a:rPr lang="de-DE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Vollenbröker</a:t>
                      </a:r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wurden gewählt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3389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15. Neuwahl Sitzplätze via Los wurde durchgeführt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92759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8909693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0</TotalTime>
  <Words>1457</Words>
  <Application>Microsoft Macintosh PowerPoint</Application>
  <PresentationFormat>Breitbild</PresentationFormat>
  <Paragraphs>474</Paragraphs>
  <Slides>42</Slides>
  <Notes>17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42</vt:i4>
      </vt:variant>
    </vt:vector>
  </HeadingPairs>
  <TitlesOfParts>
    <vt:vector size="47" baseType="lpstr">
      <vt:lpstr>Aptos</vt:lpstr>
      <vt:lpstr>Aptos Narrow</vt:lpstr>
      <vt:lpstr>Arial</vt:lpstr>
      <vt:lpstr>Trebuchet MS</vt:lpstr>
      <vt:lpstr>Berlin</vt:lpstr>
      <vt:lpstr>PowerPoint-Präsentation</vt:lpstr>
      <vt:lpstr>Teilnehmer</vt:lpstr>
      <vt:lpstr>Agenda</vt:lpstr>
      <vt:lpstr>Agenda</vt:lpstr>
      <vt:lpstr>Begrüßung</vt:lpstr>
      <vt:lpstr>Begrüßung</vt:lpstr>
      <vt:lpstr>Agenda</vt:lpstr>
      <vt:lpstr>Rückblick – Generalversammlung</vt:lpstr>
      <vt:lpstr>Rückblick – Generalversammlung</vt:lpstr>
      <vt:lpstr>Agenda</vt:lpstr>
      <vt:lpstr>Vergabe Orden</vt:lpstr>
      <vt:lpstr>Vergabe Orden</vt:lpstr>
      <vt:lpstr>Vergabe Orden</vt:lpstr>
      <vt:lpstr>Vergabe Orden</vt:lpstr>
      <vt:lpstr>Vergabe Orden Ergebnisübersicht</vt:lpstr>
      <vt:lpstr>Historie Kegelorden</vt:lpstr>
      <vt:lpstr>Agenda</vt:lpstr>
      <vt:lpstr>Aktueller Kassenbericht</vt:lpstr>
      <vt:lpstr>Aktueller Kassenbericht</vt:lpstr>
      <vt:lpstr>Agenda</vt:lpstr>
      <vt:lpstr>Kassensituation für die Zukunft </vt:lpstr>
      <vt:lpstr>Kassensituation für die Zukunft </vt:lpstr>
      <vt:lpstr>Kassensituation für die Zukunft </vt:lpstr>
      <vt:lpstr>Kassensituation für die Zukunft </vt:lpstr>
      <vt:lpstr>Kassensituation für die Zukunft </vt:lpstr>
      <vt:lpstr>Kassensituation für die Zukunft </vt:lpstr>
      <vt:lpstr>Kassensituation für die Zukunft </vt:lpstr>
      <vt:lpstr>Agenda</vt:lpstr>
      <vt:lpstr>Künftige Events</vt:lpstr>
      <vt:lpstr>Agenda</vt:lpstr>
      <vt:lpstr>Diverse Themen – vorab Eingereicht</vt:lpstr>
      <vt:lpstr>Diverse Themen – vorab Eingereicht</vt:lpstr>
      <vt:lpstr>Diverse Themen – vorab Eingereicht</vt:lpstr>
      <vt:lpstr>Diverse Themen – vorab Eingereicht</vt:lpstr>
      <vt:lpstr>Diverse Themen – offene Runde</vt:lpstr>
      <vt:lpstr>Agenda</vt:lpstr>
      <vt:lpstr>Diverse Themen – offene Runde</vt:lpstr>
      <vt:lpstr>Diverse Themen – offene Runde</vt:lpstr>
      <vt:lpstr>Agenda</vt:lpstr>
      <vt:lpstr>Diverse Themen – offene Runde</vt:lpstr>
      <vt:lpstr>Spieler Plus</vt:lpstr>
      <vt:lpstr>Danke für Eure  Aufmerksamkeit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Marc</cp:lastModifiedBy>
  <cp:revision>22</cp:revision>
  <dcterms:created xsi:type="dcterms:W3CDTF">2025-02-10T18:37:25Z</dcterms:created>
  <dcterms:modified xsi:type="dcterms:W3CDTF">2025-11-12T21:18:31Z</dcterms:modified>
</cp:coreProperties>
</file>